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9"/>
  </p:notesMasterIdLst>
  <p:sldIdLst>
    <p:sldId id="2715" r:id="rId5"/>
    <p:sldId id="2747" r:id="rId6"/>
    <p:sldId id="2749" r:id="rId7"/>
    <p:sldId id="2750" r:id="rId8"/>
    <p:sldId id="3337" r:id="rId9"/>
    <p:sldId id="3478" r:id="rId10"/>
    <p:sldId id="3481" r:id="rId11"/>
    <p:sldId id="3480" r:id="rId12"/>
    <p:sldId id="3482" r:id="rId13"/>
    <p:sldId id="3483" r:id="rId14"/>
    <p:sldId id="3250" r:id="rId15"/>
    <p:sldId id="3341" r:id="rId16"/>
    <p:sldId id="3342" r:id="rId17"/>
    <p:sldId id="3343" r:id="rId18"/>
    <p:sldId id="3344" r:id="rId19"/>
    <p:sldId id="3345" r:id="rId20"/>
    <p:sldId id="3346" r:id="rId21"/>
    <p:sldId id="3347" r:id="rId22"/>
    <p:sldId id="3348" r:id="rId23"/>
    <p:sldId id="3349" r:id="rId24"/>
    <p:sldId id="3350" r:id="rId25"/>
    <p:sldId id="3351" r:id="rId26"/>
    <p:sldId id="3352" r:id="rId27"/>
    <p:sldId id="3353" r:id="rId28"/>
    <p:sldId id="3354" r:id="rId29"/>
    <p:sldId id="3355" r:id="rId30"/>
    <p:sldId id="3356" r:id="rId31"/>
    <p:sldId id="3359" r:id="rId32"/>
    <p:sldId id="3361" r:id="rId33"/>
    <p:sldId id="3362" r:id="rId34"/>
    <p:sldId id="3363" r:id="rId35"/>
    <p:sldId id="3365" r:id="rId36"/>
    <p:sldId id="3366" r:id="rId37"/>
    <p:sldId id="3367" r:id="rId38"/>
    <p:sldId id="3368" r:id="rId39"/>
    <p:sldId id="3369" r:id="rId40"/>
    <p:sldId id="3370" r:id="rId41"/>
    <p:sldId id="3371" r:id="rId42"/>
    <p:sldId id="3374" r:id="rId43"/>
    <p:sldId id="3380" r:id="rId44"/>
    <p:sldId id="3372" r:id="rId45"/>
    <p:sldId id="3376" r:id="rId46"/>
    <p:sldId id="3375" r:id="rId47"/>
    <p:sldId id="3377" r:id="rId48"/>
    <p:sldId id="3378" r:id="rId49"/>
    <p:sldId id="3379" r:id="rId50"/>
    <p:sldId id="3381" r:id="rId51"/>
    <p:sldId id="3383" r:id="rId52"/>
    <p:sldId id="3384" r:id="rId53"/>
    <p:sldId id="3385" r:id="rId54"/>
    <p:sldId id="3386" r:id="rId55"/>
    <p:sldId id="3387" r:id="rId56"/>
    <p:sldId id="3388" r:id="rId57"/>
    <p:sldId id="3389" r:id="rId58"/>
    <p:sldId id="3390" r:id="rId59"/>
    <p:sldId id="3391" r:id="rId60"/>
    <p:sldId id="3392" r:id="rId61"/>
    <p:sldId id="3393" r:id="rId62"/>
    <p:sldId id="3394" r:id="rId63"/>
    <p:sldId id="3395" r:id="rId64"/>
    <p:sldId id="3397" r:id="rId65"/>
    <p:sldId id="3398" r:id="rId66"/>
    <p:sldId id="3399" r:id="rId67"/>
    <p:sldId id="3400" r:id="rId68"/>
    <p:sldId id="3401" r:id="rId69"/>
    <p:sldId id="3402" r:id="rId70"/>
    <p:sldId id="3403" r:id="rId71"/>
    <p:sldId id="3404" r:id="rId72"/>
    <p:sldId id="3396" r:id="rId73"/>
    <p:sldId id="3405" r:id="rId74"/>
    <p:sldId id="3406" r:id="rId75"/>
    <p:sldId id="3408" r:id="rId76"/>
    <p:sldId id="3409" r:id="rId77"/>
    <p:sldId id="3410" r:id="rId78"/>
    <p:sldId id="3411" r:id="rId79"/>
    <p:sldId id="3412" r:id="rId80"/>
    <p:sldId id="3413" r:id="rId81"/>
    <p:sldId id="3414" r:id="rId82"/>
    <p:sldId id="3415" r:id="rId83"/>
    <p:sldId id="3416" r:id="rId84"/>
    <p:sldId id="3417" r:id="rId85"/>
    <p:sldId id="3419" r:id="rId86"/>
    <p:sldId id="3422" r:id="rId87"/>
    <p:sldId id="3420" r:id="rId88"/>
    <p:sldId id="3421" r:id="rId89"/>
    <p:sldId id="3423" r:id="rId90"/>
    <p:sldId id="3424" r:id="rId91"/>
    <p:sldId id="3425" r:id="rId92"/>
    <p:sldId id="3426" r:id="rId93"/>
    <p:sldId id="3427" r:id="rId94"/>
    <p:sldId id="3428" r:id="rId95"/>
    <p:sldId id="3461" r:id="rId96"/>
    <p:sldId id="3429" r:id="rId97"/>
    <p:sldId id="3430" r:id="rId98"/>
    <p:sldId id="3431" r:id="rId99"/>
    <p:sldId id="3432" r:id="rId100"/>
    <p:sldId id="3434" r:id="rId101"/>
    <p:sldId id="3462" r:id="rId102"/>
    <p:sldId id="3433" r:id="rId103"/>
    <p:sldId id="3436" r:id="rId104"/>
    <p:sldId id="3438" r:id="rId105"/>
    <p:sldId id="3435" r:id="rId106"/>
    <p:sldId id="3437" r:id="rId107"/>
    <p:sldId id="3439" r:id="rId108"/>
    <p:sldId id="3441" r:id="rId109"/>
    <p:sldId id="3442" r:id="rId110"/>
    <p:sldId id="3443" r:id="rId111"/>
    <p:sldId id="3444" r:id="rId112"/>
    <p:sldId id="3445" r:id="rId113"/>
    <p:sldId id="3446" r:id="rId114"/>
    <p:sldId id="3447" r:id="rId115"/>
    <p:sldId id="3448" r:id="rId116"/>
    <p:sldId id="3449" r:id="rId117"/>
    <p:sldId id="3450" r:id="rId118"/>
    <p:sldId id="3451" r:id="rId119"/>
    <p:sldId id="3452" r:id="rId120"/>
    <p:sldId id="3453" r:id="rId121"/>
    <p:sldId id="3454" r:id="rId122"/>
    <p:sldId id="3455" r:id="rId123"/>
    <p:sldId id="3456" r:id="rId124"/>
    <p:sldId id="3457" r:id="rId125"/>
    <p:sldId id="3458" r:id="rId126"/>
    <p:sldId id="3459" r:id="rId127"/>
    <p:sldId id="3465" r:id="rId128"/>
    <p:sldId id="3466" r:id="rId129"/>
    <p:sldId id="3460" r:id="rId130"/>
    <p:sldId id="3467" r:id="rId131"/>
    <p:sldId id="3468" r:id="rId132"/>
    <p:sldId id="3469" r:id="rId133"/>
    <p:sldId id="3470" r:id="rId134"/>
    <p:sldId id="3471" r:id="rId135"/>
    <p:sldId id="3472" r:id="rId136"/>
    <p:sldId id="3474" r:id="rId137"/>
    <p:sldId id="3473" r:id="rId13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748B"/>
    <a:srgbClr val="3DC0BF"/>
    <a:srgbClr val="F5853A"/>
    <a:srgbClr val="4FBCC0"/>
    <a:srgbClr val="138CC4"/>
    <a:srgbClr val="56AAC0"/>
    <a:srgbClr val="B90003"/>
    <a:srgbClr val="53994D"/>
    <a:srgbClr val="A30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0B004F-BDBE-C043-9B11-B2E162B058A5}" v="10527" dt="2023-08-23T03:45:18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45"/>
  </p:normalViewPr>
  <p:slideViewPr>
    <p:cSldViewPr snapToGrid="0">
      <p:cViewPr varScale="1">
        <p:scale>
          <a:sx n="115" d="100"/>
          <a:sy n="115" d="100"/>
        </p:scale>
        <p:origin x="208" y="51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/>
              <a:t>StackSimplify</a:t>
            </a:r>
            <a:endParaRPr lang="en-GB" sz="2400" baseline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1.svg"/><Relationship Id="rId9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helm.sh/docs/topics/charts/#the-chartyaml-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/>
              <a:t>Helm Masterclass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3587381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3A8CB5-854C-6528-DADF-EBA3357CD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5D4AD-308F-A7D0-F9B2-19FD82E6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061257-9719-BB42-C49A-D667CE32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13724"/>
              </p:ext>
            </p:extLst>
          </p:nvPr>
        </p:nvGraphicFramePr>
        <p:xfrm>
          <a:off x="442433" y="1622266"/>
          <a:ext cx="13984706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/helm-masterclass/tree/main/course-presentation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/helm-charts-repo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8282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7F30668-9C4C-9D88-F140-DDE14C897381}"/>
              </a:ext>
            </a:extLst>
          </p:cNvPr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130+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Helm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2B31330D-1EA6-A4CF-20B1-F8B8662A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57" y="-146726"/>
            <a:ext cx="12618720" cy="1188851"/>
          </a:xfrm>
        </p:spPr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3FEA9-B315-C6CA-FECB-EF69A51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851994"/>
            <a:ext cx="6299351" cy="532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5B4D-8B0B-8C91-BF5A-D879FF6C6A3E}"/>
              </a:ext>
            </a:extLst>
          </p:cNvPr>
          <p:cNvSpPr txBox="1"/>
          <p:nvPr/>
        </p:nvSpPr>
        <p:spPr>
          <a:xfrm>
            <a:off x="217715" y="1421107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7F912-74B9-2E7F-C1A0-38B73946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6" y="1851994"/>
            <a:ext cx="7772400" cy="2948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A0433-F909-7C55-7F5D-09670576C0C0}"/>
              </a:ext>
            </a:extLst>
          </p:cNvPr>
          <p:cNvSpPr txBox="1"/>
          <p:nvPr/>
        </p:nvSpPr>
        <p:spPr>
          <a:xfrm>
            <a:off x="6716486" y="1421107"/>
            <a:ext cx="4239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mychart1: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6D061-2D6A-19C5-7B86-411C9DB192EA}"/>
              </a:ext>
            </a:extLst>
          </p:cNvPr>
          <p:cNvSpPr/>
          <p:nvPr/>
        </p:nvSpPr>
        <p:spPr>
          <a:xfrm>
            <a:off x="7032172" y="4962463"/>
            <a:ext cx="7141028" cy="119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ImportValues</a:t>
            </a:r>
            <a:r>
              <a:rPr lang="en-IN"/>
              <a:t> holds the mapping of </a:t>
            </a:r>
            <a:r>
              <a:rPr lang="en-IN">
                <a:solidFill>
                  <a:srgbClr val="FFFF00"/>
                </a:solidFill>
              </a:rPr>
              <a:t>child chart values</a:t>
            </a:r>
            <a:r>
              <a:rPr lang="en-IN"/>
              <a:t> to </a:t>
            </a:r>
            <a:r>
              <a:rPr lang="en-IN">
                <a:solidFill>
                  <a:srgbClr val="FFFF00"/>
                </a:solidFill>
              </a:rPr>
              <a:t>parent key (mychart1Data) </a:t>
            </a:r>
            <a:r>
              <a:rPr lang="en-IN"/>
              <a:t>to be imported.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C5B95-1FBB-A4D1-F36D-B205B3E5D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6569C-E012-A6B9-7785-31D317D7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2EC5B-37DB-85E8-691C-8770A2D9FA24}"/>
              </a:ext>
            </a:extLst>
          </p:cNvPr>
          <p:cNvSpPr txBox="1"/>
          <p:nvPr/>
        </p:nvSpPr>
        <p:spPr>
          <a:xfrm>
            <a:off x="293914" y="127408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C5BB1-4D54-34A1-7513-AB729C12F107}"/>
              </a:ext>
            </a:extLst>
          </p:cNvPr>
          <p:cNvSpPr/>
          <p:nvPr/>
        </p:nvSpPr>
        <p:spPr>
          <a:xfrm>
            <a:off x="489855" y="5945133"/>
            <a:ext cx="12758057" cy="17852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have </a:t>
            </a:r>
            <a:r>
              <a:rPr lang="en-US" sz="3000">
                <a:solidFill>
                  <a:srgbClr val="FFFF00"/>
                </a:solidFill>
              </a:rPr>
              <a:t>exported from child chart</a:t>
            </a:r>
            <a:r>
              <a:rPr lang="en-US" sz="3000"/>
              <a:t> </a:t>
            </a:r>
            <a:r>
              <a:rPr lang="en-US" sz="3000">
                <a:solidFill>
                  <a:srgbClr val="FFFF00"/>
                </a:solidFill>
              </a:rPr>
              <a:t>(mychart1) </a:t>
            </a:r>
            <a:r>
              <a:rPr lang="en-US" sz="3000"/>
              <a:t>and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03F64-28D2-F881-6A1F-239073F4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1739971"/>
            <a:ext cx="13988143" cy="348929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C5B8B30-024D-DC02-63BB-29BEC4F6D177}"/>
              </a:ext>
            </a:extLst>
          </p:cNvPr>
          <p:cNvSpPr/>
          <p:nvPr/>
        </p:nvSpPr>
        <p:spPr>
          <a:xfrm rot="10800000">
            <a:off x="5183758" y="4963884"/>
            <a:ext cx="579853" cy="100148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Implicit</a:t>
            </a:r>
          </a:p>
        </p:txBody>
      </p:sp>
    </p:spTree>
    <p:extLst>
      <p:ext uri="{BB962C8B-B14F-4D97-AF65-F5344CB8AC3E}">
        <p14:creationId xmlns:p14="http://schemas.microsoft.com/office/powerpoint/2010/main" val="36080326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7471"/>
            <a:ext cx="12618720" cy="1188851"/>
          </a:xfrm>
        </p:spPr>
        <p:txBody>
          <a:bodyPr/>
          <a:lstStyle/>
          <a:p>
            <a:r>
              <a:rPr lang="en-US"/>
              <a:t>Helm Dependency - Import Values Implicit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B2538-97C2-77EC-6A1B-0E037AD0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329021"/>
            <a:ext cx="6128657" cy="6372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7604-E498-448A-2EEF-74E87FDDE2AC}"/>
              </a:ext>
            </a:extLst>
          </p:cNvPr>
          <p:cNvSpPr txBox="1"/>
          <p:nvPr/>
        </p:nvSpPr>
        <p:spPr>
          <a:xfrm>
            <a:off x="80893" y="89586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E3F68-316D-C756-3BF9-27676AE941A7}"/>
              </a:ext>
            </a:extLst>
          </p:cNvPr>
          <p:cNvSpPr txBox="1"/>
          <p:nvPr/>
        </p:nvSpPr>
        <p:spPr>
          <a:xfrm>
            <a:off x="6444343" y="160494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84D82B-D7FA-5B5C-8265-DD1E38C28CD7}"/>
              </a:ext>
            </a:extLst>
          </p:cNvPr>
          <p:cNvSpPr/>
          <p:nvPr/>
        </p:nvSpPr>
        <p:spPr>
          <a:xfrm>
            <a:off x="6792686" y="5464627"/>
            <a:ext cx="7576458" cy="21404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FB3F-CFFD-7CE3-9BBF-D94749C1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3" y="2083330"/>
            <a:ext cx="8011886" cy="28250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2F90C7F-C1D8-FBCB-C90E-153162C1BA6C}"/>
              </a:ext>
            </a:extLst>
          </p:cNvPr>
          <p:cNvSpPr/>
          <p:nvPr/>
        </p:nvSpPr>
        <p:spPr>
          <a:xfrm rot="10800000">
            <a:off x="10160358" y="4908330"/>
            <a:ext cx="579853" cy="56584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BA509B-9EE0-1380-15EF-C5941026B863}"/>
              </a:ext>
            </a:extLst>
          </p:cNvPr>
          <p:cNvSpPr/>
          <p:nvPr/>
        </p:nvSpPr>
        <p:spPr>
          <a:xfrm>
            <a:off x="6484883" y="895863"/>
            <a:ext cx="7630510" cy="6615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don’t need to </a:t>
            </a:r>
            <a:r>
              <a:rPr lang="en-US">
                <a:solidFill>
                  <a:srgbClr val="FFFF00"/>
                </a:solidFill>
              </a:rPr>
              <a:t>explicitly </a:t>
            </a:r>
            <a:r>
              <a:rPr lang="en-US"/>
              <a:t>define the </a:t>
            </a:r>
            <a:r>
              <a:rPr lang="en-US">
                <a:solidFill>
                  <a:srgbClr val="FFFF00"/>
                </a:solidFill>
              </a:rPr>
              <a:t>exports</a:t>
            </a:r>
            <a:r>
              <a:rPr lang="en-US"/>
              <a:t> in Sub Chart values as part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4660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Starter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034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4B947-C579-064B-004D-0E4990E6A9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6AE2-2067-6C0D-D521-172CCD16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822961"/>
            <a:ext cx="8713076" cy="63764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are Helm Starter charts ?</a:t>
            </a:r>
          </a:p>
          <a:p>
            <a:r>
              <a:rPr lang="en-US"/>
              <a:t>Starter charts are same as </a:t>
            </a:r>
            <a:r>
              <a:rPr lang="en-US">
                <a:solidFill>
                  <a:srgbClr val="0070C0"/>
                </a:solidFill>
              </a:rPr>
              <a:t>regular</a:t>
            </a:r>
            <a:r>
              <a:rPr lang="en-US"/>
              <a:t> Helm Charts</a:t>
            </a:r>
          </a:p>
          <a:p>
            <a:r>
              <a:rPr lang="en-US"/>
              <a:t>They are </a:t>
            </a:r>
            <a:r>
              <a:rPr lang="en-US">
                <a:solidFill>
                  <a:srgbClr val="0070C0"/>
                </a:solidFill>
              </a:rPr>
              <a:t>reusable templates </a:t>
            </a:r>
            <a:r>
              <a:rPr lang="en-US"/>
              <a:t>that helps us in building </a:t>
            </a:r>
            <a:r>
              <a:rPr lang="en-US">
                <a:solidFill>
                  <a:srgbClr val="0070C0"/>
                </a:solidFill>
              </a:rPr>
              <a:t>new charts. </a:t>
            </a:r>
          </a:p>
          <a:p>
            <a:r>
              <a:rPr lang="en-US"/>
              <a:t> A new developer </a:t>
            </a:r>
            <a:r>
              <a:rPr lang="en-US">
                <a:solidFill>
                  <a:srgbClr val="0070C0"/>
                </a:solidFill>
              </a:rPr>
              <a:t>don't need to start from scratch </a:t>
            </a:r>
            <a:r>
              <a:rPr lang="en-US"/>
              <a:t>in your organization if you </a:t>
            </a:r>
            <a:r>
              <a:rPr lang="en-US">
                <a:solidFill>
                  <a:srgbClr val="0070C0"/>
                </a:solidFill>
              </a:rPr>
              <a:t>already </a:t>
            </a:r>
            <a:r>
              <a:rPr lang="en-US"/>
              <a:t>have starter charts, he can use them and </a:t>
            </a:r>
            <a:r>
              <a:rPr lang="en-US">
                <a:solidFill>
                  <a:srgbClr val="0070C0"/>
                </a:solidFill>
              </a:rPr>
              <a:t>build on top </a:t>
            </a:r>
            <a:r>
              <a:rPr lang="en-US"/>
              <a:t>of it. </a:t>
            </a:r>
          </a:p>
          <a:p>
            <a:r>
              <a:rPr lang="en-US"/>
              <a:t>We can also </a:t>
            </a:r>
            <a:r>
              <a:rPr lang="en-US">
                <a:solidFill>
                  <a:srgbClr val="0070C0"/>
                </a:solidFill>
              </a:rPr>
              <a:t>enforce certain resources </a:t>
            </a:r>
            <a:r>
              <a:rPr lang="en-US"/>
              <a:t>that needs to be available in the charts created using Helm Starters.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32654-A89D-EC0D-D43C-A9C605BA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158630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37AE5-8C68-01A5-842B-B73AB4EB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54" y="1404522"/>
            <a:ext cx="5330116" cy="473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133CD-9080-220B-A388-7A9DE7F7F878}"/>
              </a:ext>
            </a:extLst>
          </p:cNvPr>
          <p:cNvSpPr txBox="1"/>
          <p:nvPr/>
        </p:nvSpPr>
        <p:spPr>
          <a:xfrm>
            <a:off x="9044154" y="973635"/>
            <a:ext cx="2837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1FF59-A5FC-04C8-E78F-ACEFA6CE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27" y="6669443"/>
            <a:ext cx="7772400" cy="105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7C64F-39E8-A400-9654-438536F2DB48}"/>
              </a:ext>
            </a:extLst>
          </p:cNvPr>
          <p:cNvSpPr txBox="1"/>
          <p:nvPr/>
        </p:nvSpPr>
        <p:spPr>
          <a:xfrm>
            <a:off x="6784427" y="6238556"/>
            <a:ext cx="478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Create a Helm Chart using Starter Chart</a:t>
            </a:r>
          </a:p>
        </p:txBody>
      </p:sp>
    </p:spTree>
    <p:extLst>
      <p:ext uri="{BB962C8B-B14F-4D97-AF65-F5344CB8AC3E}">
        <p14:creationId xmlns:p14="http://schemas.microsoft.com/office/powerpoint/2010/main" val="160266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B2D83-88C6-0871-F140-AFD7DB849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20AB-3CA9-C519-7388-DCA50CB4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Where do we place the Helm Starter charts ?</a:t>
            </a:r>
          </a:p>
          <a:p>
            <a:r>
              <a:rPr lang="en-US"/>
              <a:t>We need to place starter charts in folder </a:t>
            </a:r>
            <a:r>
              <a:rPr lang="en-US">
                <a:solidFill>
                  <a:srgbClr val="0070C0"/>
                </a:solidFill>
              </a:rPr>
              <a:t>$HELM_DATA_HOME/starters</a:t>
            </a:r>
            <a:r>
              <a:rPr lang="en-US"/>
              <a:t> folder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E60B54-D14E-4CE8-1D06-51CA8655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51A22-4E91-00D4-C728-E8A4C178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3635975"/>
            <a:ext cx="11950179" cy="29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4BFD-3006-1625-9488-48BAB8DA5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F4FA-5BAE-CC2A-4F3C-28F96460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725214"/>
            <a:ext cx="12618720" cy="3478942"/>
          </a:xfrm>
        </p:spPr>
        <p:txBody>
          <a:bodyPr/>
          <a:lstStyle/>
          <a:p>
            <a:r>
              <a:rPr lang="en-US" sz="3000" b="1">
                <a:solidFill>
                  <a:srgbClr val="C00000"/>
                </a:solidFill>
              </a:rPr>
              <a:t>Are there any drawbacks ?</a:t>
            </a:r>
          </a:p>
          <a:p>
            <a:r>
              <a:rPr lang="en-US" sz="3000"/>
              <a:t>The 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 </a:t>
            </a:r>
            <a:r>
              <a:rPr lang="en-US" sz="3000"/>
              <a:t>will be overwritten by the generator.</a:t>
            </a:r>
          </a:p>
          <a:p>
            <a:r>
              <a:rPr lang="en-US" sz="3000"/>
              <a:t>Due to that we don't get the </a:t>
            </a:r>
            <a:r>
              <a:rPr lang="en-US" sz="3000">
                <a:solidFill>
                  <a:srgbClr val="0070C0"/>
                </a:solidFill>
              </a:rPr>
              <a:t>chart version, </a:t>
            </a:r>
            <a:r>
              <a:rPr lang="en-US" sz="3000" err="1">
                <a:solidFill>
                  <a:srgbClr val="0070C0"/>
                </a:solidFill>
              </a:rPr>
              <a:t>appversion</a:t>
            </a:r>
            <a:r>
              <a:rPr lang="en-US" sz="3000"/>
              <a:t>  or </a:t>
            </a:r>
            <a:r>
              <a:rPr lang="en-US" sz="3000">
                <a:solidFill>
                  <a:srgbClr val="0070C0"/>
                </a:solidFill>
              </a:rPr>
              <a:t>dependencies info in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from the starter chart template.</a:t>
            </a:r>
          </a:p>
          <a:p>
            <a:r>
              <a:rPr lang="en-US" sz="3000"/>
              <a:t>If you have any sub charts in your starter chart in </a:t>
            </a:r>
            <a:r>
              <a:rPr lang="en-US" sz="3000">
                <a:solidFill>
                  <a:srgbClr val="0070C0"/>
                </a:solidFill>
              </a:rPr>
              <a:t>“charts” directory </a:t>
            </a:r>
            <a:r>
              <a:rPr lang="en-US" sz="3000"/>
              <a:t>those will copied as </a:t>
            </a:r>
            <a:r>
              <a:rPr lang="en-US" sz="3000">
                <a:solidFill>
                  <a:srgbClr val="0070C0"/>
                </a:solidFill>
              </a:rPr>
              <a:t>packaged </a:t>
            </a:r>
            <a:r>
              <a:rPr lang="en-US" sz="3000" err="1">
                <a:solidFill>
                  <a:srgbClr val="0070C0"/>
                </a:solidFill>
              </a:rPr>
              <a:t>tgz</a:t>
            </a:r>
            <a:r>
              <a:rPr lang="en-US" sz="3000">
                <a:solidFill>
                  <a:srgbClr val="0070C0"/>
                </a:solidFill>
              </a:rPr>
              <a:t> files </a:t>
            </a:r>
            <a:r>
              <a:rPr lang="en-US" sz="3000"/>
              <a:t>to new chart. We manually need to update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dependencies </a:t>
            </a:r>
            <a:r>
              <a:rPr lang="en-US" sz="3000"/>
              <a:t>accordingly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08F0E-3893-0657-6734-AFE6898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60178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592F5-2510-8692-591A-28FA57D6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" y="4635043"/>
            <a:ext cx="7248651" cy="3076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29D82-C545-9B80-F78D-FF9AD8D5531B}"/>
              </a:ext>
            </a:extLst>
          </p:cNvPr>
          <p:cNvSpPr txBox="1"/>
          <p:nvPr/>
        </p:nvSpPr>
        <p:spPr>
          <a:xfrm>
            <a:off x="36174" y="4204156"/>
            <a:ext cx="432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0391E-ECCB-96A9-CB68-F961AD3C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72" y="4635043"/>
            <a:ext cx="6504124" cy="2527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502B0-EA23-C648-565D-E8FEEC5E1445}"/>
              </a:ext>
            </a:extLst>
          </p:cNvPr>
          <p:cNvSpPr txBox="1"/>
          <p:nvPr/>
        </p:nvSpPr>
        <p:spPr>
          <a:xfrm>
            <a:off x="7629872" y="4204156"/>
            <a:ext cx="5435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Chart created using Starter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64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5A8B2-4FE6-1424-26B3-06BC2FB4E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4996-9CC9-DE2B-4407-31605BA4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66" y="1118996"/>
            <a:ext cx="7394582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Plugins are </a:t>
            </a:r>
            <a:r>
              <a:rPr lang="en-US">
                <a:solidFill>
                  <a:srgbClr val="0070C0"/>
                </a:solidFill>
              </a:rPr>
              <a:t>add-on tools </a:t>
            </a:r>
            <a:r>
              <a:rPr lang="en-US"/>
              <a:t>to existing HELM CLI</a:t>
            </a:r>
          </a:p>
          <a:p>
            <a:r>
              <a:rPr lang="en-US"/>
              <a:t>Helm Plugins are not part of </a:t>
            </a:r>
            <a:r>
              <a:rPr lang="en-US">
                <a:solidFill>
                  <a:srgbClr val="0070C0"/>
                </a:solidFill>
              </a:rPr>
              <a:t>Helm codebase.</a:t>
            </a:r>
          </a:p>
          <a:p>
            <a:r>
              <a:rPr lang="en-US"/>
              <a:t>Helm is built on </a:t>
            </a:r>
            <a:r>
              <a:rPr lang="en-US">
                <a:solidFill>
                  <a:srgbClr val="0070C0"/>
                </a:solidFill>
              </a:rPr>
              <a:t>GO</a:t>
            </a:r>
            <a:r>
              <a:rPr lang="en-US"/>
              <a:t> programming language</a:t>
            </a:r>
          </a:p>
          <a:p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Helm Plugins provide a way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extend the core feature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set of Helm by providing flexibility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develop plugins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any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programming language</a:t>
            </a:r>
            <a:endParaRPr lang="en-US"/>
          </a:p>
          <a:p>
            <a:r>
              <a:rPr lang="en-US"/>
              <a:t>We can </a:t>
            </a:r>
            <a:r>
              <a:rPr lang="en-US">
                <a:solidFill>
                  <a:srgbClr val="0070C0"/>
                </a:solidFill>
              </a:rPr>
              <a:t>access</a:t>
            </a:r>
            <a:r>
              <a:rPr lang="en-US"/>
              <a:t> Helm Plugins using HELM CLI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C5062-C53F-A84D-2C15-7FD1E83C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04" y="-136564"/>
            <a:ext cx="4631285" cy="1188851"/>
          </a:xfrm>
        </p:spPr>
        <p:txBody>
          <a:bodyPr/>
          <a:lstStyle/>
          <a:p>
            <a:r>
              <a:rPr lang="en-US"/>
              <a:t>Helm Plugins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716D05-5953-DB29-5AA1-CAA1D8F1F7A9}"/>
              </a:ext>
            </a:extLst>
          </p:cNvPr>
          <p:cNvSpPr/>
          <p:nvPr/>
        </p:nvSpPr>
        <p:spPr>
          <a:xfrm>
            <a:off x="2310451" y="7161136"/>
            <a:ext cx="10198239" cy="4779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Popular Helm Plugins: </a:t>
            </a:r>
            <a:r>
              <a:rPr lang="en-US"/>
              <a:t>https://</a:t>
            </a:r>
            <a:r>
              <a:rPr lang="en-US" err="1"/>
              <a:t>helm.sh</a:t>
            </a:r>
            <a:r>
              <a:rPr lang="en-US"/>
              <a:t>/docs/community/related/#helm-plugins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BCE892-C785-82C8-2531-CAA4776569D2}"/>
              </a:ext>
            </a:extLst>
          </p:cNvPr>
          <p:cNvSpPr/>
          <p:nvPr/>
        </p:nvSpPr>
        <p:spPr>
          <a:xfrm>
            <a:off x="7636748" y="931284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&lt;list, install, uninstall, update&gt;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F742D-1280-4E15-9474-95E0333B2238}"/>
              </a:ext>
            </a:extLst>
          </p:cNvPr>
          <p:cNvSpPr/>
          <p:nvPr/>
        </p:nvSpPr>
        <p:spPr>
          <a:xfrm>
            <a:off x="7636748" y="1709086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install &lt;PLUGIN-URL&gt;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C98CE-2D01-DF16-6297-46ADBC33F99E}"/>
              </a:ext>
            </a:extLst>
          </p:cNvPr>
          <p:cNvSpPr/>
          <p:nvPr/>
        </p:nvSpPr>
        <p:spPr>
          <a:xfrm>
            <a:off x="7636748" y="4735366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&lt;PLUGIN-NAME&gt; &lt;PLUGIN-COMMAND&gt;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449329-3382-7C95-12E8-B677DBD581D3}"/>
              </a:ext>
            </a:extLst>
          </p:cNvPr>
          <p:cNvSpPr/>
          <p:nvPr/>
        </p:nvSpPr>
        <p:spPr>
          <a:xfrm>
            <a:off x="7636748" y="5504543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starter list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211592-6AAF-6142-539D-E32C75BE2E32}"/>
              </a:ext>
            </a:extLst>
          </p:cNvPr>
          <p:cNvSpPr/>
          <p:nvPr/>
        </p:nvSpPr>
        <p:spPr>
          <a:xfrm>
            <a:off x="7636748" y="6273720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dashboard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867A7-CDFC-E9C6-0FF5-0CAADED51C38}"/>
              </a:ext>
            </a:extLst>
          </p:cNvPr>
          <p:cNvSpPr/>
          <p:nvPr/>
        </p:nvSpPr>
        <p:spPr>
          <a:xfrm>
            <a:off x="7636748" y="2500014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/salesforce/helm-</a:t>
            </a:r>
            <a:r>
              <a:rPr lang="en-US" err="1"/>
              <a:t>starter.git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001E04-C5A3-8A70-557C-94F577F3D234}"/>
              </a:ext>
            </a:extLst>
          </p:cNvPr>
          <p:cNvSpPr/>
          <p:nvPr/>
        </p:nvSpPr>
        <p:spPr>
          <a:xfrm>
            <a:off x="7636748" y="3310149"/>
            <a:ext cx="6782637" cy="6531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komodorio</a:t>
            </a:r>
            <a:r>
              <a:rPr lang="en-US"/>
              <a:t>/helm-</a:t>
            </a:r>
            <a:r>
              <a:rPr lang="en-US" err="1"/>
              <a:t>dashboard.git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E6C68-0D60-0F0D-50F4-30C6F0696832}"/>
              </a:ext>
            </a:extLst>
          </p:cNvPr>
          <p:cNvSpPr txBox="1"/>
          <p:nvPr/>
        </p:nvSpPr>
        <p:spPr>
          <a:xfrm>
            <a:off x="7566408" y="4276819"/>
            <a:ext cx="4177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usage using Helm CLI: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2F7-87F9-C654-B386-E2C980F15181}"/>
              </a:ext>
            </a:extLst>
          </p:cNvPr>
          <p:cNvSpPr txBox="1"/>
          <p:nvPr/>
        </p:nvSpPr>
        <p:spPr>
          <a:xfrm>
            <a:off x="7636748" y="472737"/>
            <a:ext cx="311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Commands: </a:t>
            </a:r>
          </a:p>
        </p:txBody>
      </p:sp>
    </p:spTree>
    <p:extLst>
      <p:ext uri="{BB962C8B-B14F-4D97-AF65-F5344CB8AC3E}">
        <p14:creationId xmlns:p14="http://schemas.microsoft.com/office/powerpoint/2010/main" val="24337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1881341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Learning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Environment Setup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Hub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Desktop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Helm CLI 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20111567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Build 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31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1BB3B-C171-12CC-A086-3BF572C18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06429-710F-5654-47D2-F017E4B0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– myplugin1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73E0-7BF9-E2DB-E78A-10E63E7D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35" y="1804734"/>
            <a:ext cx="7772400" cy="281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FD301-3085-F9C4-4124-1F9E619513EA}"/>
              </a:ext>
            </a:extLst>
          </p:cNvPr>
          <p:cNvSpPr txBox="1"/>
          <p:nvPr/>
        </p:nvSpPr>
        <p:spPr>
          <a:xfrm>
            <a:off x="6075135" y="1249821"/>
            <a:ext cx="2969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myplugin1 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02D3EB-D776-9638-D6C6-69A18919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4" y="1804734"/>
            <a:ext cx="3416300" cy="1905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A4052-814D-80F9-8032-410E801979C8}"/>
              </a:ext>
            </a:extLst>
          </p:cNvPr>
          <p:cNvSpPr txBox="1"/>
          <p:nvPr/>
        </p:nvSpPr>
        <p:spPr>
          <a:xfrm>
            <a:off x="338364" y="1287413"/>
            <a:ext cx="286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Plugin Folder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7A677C-F818-18B9-C339-ABE4F050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1" y="5383168"/>
            <a:ext cx="4977946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720486-21A3-5BBA-18DE-39CDA0915E44}"/>
              </a:ext>
            </a:extLst>
          </p:cNvPr>
          <p:cNvSpPr txBox="1"/>
          <p:nvPr/>
        </p:nvSpPr>
        <p:spPr>
          <a:xfrm>
            <a:off x="189411" y="4880867"/>
            <a:ext cx="3446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myplugin3: Folder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F0F54A-0464-55AE-6876-E3EDF72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95" y="5383168"/>
            <a:ext cx="8665478" cy="1746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109FD-6B99-253A-1C9E-A26937F965F7}"/>
              </a:ext>
            </a:extLst>
          </p:cNvPr>
          <p:cNvSpPr txBox="1"/>
          <p:nvPr/>
        </p:nvSpPr>
        <p:spPr>
          <a:xfrm>
            <a:off x="5526010" y="4952281"/>
            <a:ext cx="3031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 –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34684-DD08-8BF0-F986-8DA36F07B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8ABA8-FD76-F112-4705-A498BD8A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- myplugin2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0B786-F896-3D41-4C33-FC949C00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01952"/>
            <a:ext cx="10004669" cy="519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E823D-F7CA-BF52-B479-94092A9FD0F5}"/>
              </a:ext>
            </a:extLst>
          </p:cNvPr>
          <p:cNvSpPr txBox="1"/>
          <p:nvPr/>
        </p:nvSpPr>
        <p:spPr>
          <a:xfrm>
            <a:off x="461554" y="1239094"/>
            <a:ext cx="2905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myplugin2: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4318DC-7CCE-8393-2798-FC0792C3CACF}"/>
              </a:ext>
            </a:extLst>
          </p:cNvPr>
          <p:cNvSpPr/>
          <p:nvPr/>
        </p:nvSpPr>
        <p:spPr>
          <a:xfrm>
            <a:off x="10662692" y="2695903"/>
            <a:ext cx="3820564" cy="17236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Commands might </a:t>
            </a:r>
            <a:r>
              <a:rPr lang="en-US">
                <a:solidFill>
                  <a:srgbClr val="FFFF00"/>
                </a:solidFill>
              </a:rPr>
              <a:t>differ</a:t>
            </a:r>
            <a:r>
              <a:rPr lang="en-US"/>
              <a:t> based on OS Platform.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EB80C-DC66-08E9-0AD7-A40D31FEA4E2}"/>
              </a:ext>
            </a:extLst>
          </p:cNvPr>
          <p:cNvSpPr/>
          <p:nvPr/>
        </p:nvSpPr>
        <p:spPr>
          <a:xfrm>
            <a:off x="10783614" y="4645573"/>
            <a:ext cx="3773214" cy="1723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can define </a:t>
            </a:r>
            <a:r>
              <a:rPr lang="en-US">
                <a:solidFill>
                  <a:srgbClr val="FFFF00"/>
                </a:solidFill>
              </a:rPr>
              <a:t>platform specific commands </a:t>
            </a:r>
            <a:r>
              <a:rPr lang="en-US"/>
              <a:t>during plugin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4154799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Chart Hooks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476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A9B25B-44A1-83A5-7444-883637403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34A04-70B5-66C2-80B1-77E36C19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8262"/>
            <a:ext cx="12618720" cy="1188851"/>
          </a:xfrm>
        </p:spPr>
        <p:txBody>
          <a:bodyPr/>
          <a:lstStyle/>
          <a:p>
            <a:r>
              <a:rPr lang="en-US"/>
              <a:t>Helm Chart Hooks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29C06E-7C4C-7595-CD1C-FDB1CF9DAA6E}"/>
              </a:ext>
            </a:extLst>
          </p:cNvPr>
          <p:cNvSpPr/>
          <p:nvPr/>
        </p:nvSpPr>
        <p:spPr>
          <a:xfrm>
            <a:off x="1798977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C7AEAC-782D-B8CE-EFE8-B7DDEB5547C5}"/>
              </a:ext>
            </a:extLst>
          </p:cNvPr>
          <p:cNvSpPr/>
          <p:nvPr/>
        </p:nvSpPr>
        <p:spPr>
          <a:xfrm>
            <a:off x="301968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pre-install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952F12-CB0E-AAA2-141E-4777B0A0B5CF}"/>
              </a:ext>
            </a:extLst>
          </p:cNvPr>
          <p:cNvSpPr/>
          <p:nvPr/>
        </p:nvSpPr>
        <p:spPr>
          <a:xfrm>
            <a:off x="3156857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post-install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95BFF-AB3A-7A17-449D-BBED5A8A3FA2}"/>
              </a:ext>
            </a:extLst>
          </p:cNvPr>
          <p:cNvSpPr/>
          <p:nvPr/>
        </p:nvSpPr>
        <p:spPr>
          <a:xfrm>
            <a:off x="127796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7994774-21FD-3679-F8A5-454E5881ED72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67552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C970064-6F2D-BE4D-AC82-5C455B44EC9C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199022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E81B79-8FAB-D3CD-A920-079156D57FA2}"/>
              </a:ext>
            </a:extLst>
          </p:cNvPr>
          <p:cNvSpPr/>
          <p:nvPr/>
        </p:nvSpPr>
        <p:spPr>
          <a:xfrm>
            <a:off x="10716759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DB3AEE-E55F-0743-84F9-05A3C968CE81}"/>
              </a:ext>
            </a:extLst>
          </p:cNvPr>
          <p:cNvSpPr/>
          <p:nvPr/>
        </p:nvSpPr>
        <p:spPr>
          <a:xfrm>
            <a:off x="9219750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pre-upgrade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9EE82B-878B-4CA0-E7F5-0540C44839B1}"/>
              </a:ext>
            </a:extLst>
          </p:cNvPr>
          <p:cNvSpPr/>
          <p:nvPr/>
        </p:nvSpPr>
        <p:spPr>
          <a:xfrm>
            <a:off x="12082692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post-upgrade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25D91FF-69FB-CB54-FDA2-9FA16A4621EE}"/>
              </a:ext>
            </a:extLst>
          </p:cNvPr>
          <p:cNvSpPr/>
          <p:nvPr/>
        </p:nvSpPr>
        <p:spPr>
          <a:xfrm>
            <a:off x="9045578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5E1CD70-CE68-59B8-3900-55C3D96FF30F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10685334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5D96CDA-E49A-2DA9-18F5-2F7715D087C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16200000" flipH="1">
            <a:off x="12116804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6B550F0-3BD3-9A89-E6B6-B46D2B14865C}"/>
              </a:ext>
            </a:extLst>
          </p:cNvPr>
          <p:cNvSpPr/>
          <p:nvPr/>
        </p:nvSpPr>
        <p:spPr>
          <a:xfrm>
            <a:off x="1790924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7605F4-09E8-4AC3-BC08-6DEC46900E8D}"/>
              </a:ext>
            </a:extLst>
          </p:cNvPr>
          <p:cNvSpPr/>
          <p:nvPr/>
        </p:nvSpPr>
        <p:spPr>
          <a:xfrm>
            <a:off x="293915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pre-rollback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A7C8F-D486-2A4B-B603-83399D0D9BAD}"/>
              </a:ext>
            </a:extLst>
          </p:cNvPr>
          <p:cNvSpPr/>
          <p:nvPr/>
        </p:nvSpPr>
        <p:spPr>
          <a:xfrm>
            <a:off x="3156857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post-rollback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38C3B06-C9B7-E403-3E16-399E14C3AC3B}"/>
              </a:ext>
            </a:extLst>
          </p:cNvPr>
          <p:cNvSpPr/>
          <p:nvPr/>
        </p:nvSpPr>
        <p:spPr>
          <a:xfrm>
            <a:off x="119743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479F60-1BDC-5B87-75DA-5AEACFC6119B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>
            <a:off x="1759499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006D454-11E6-72F4-5BD8-71B024F85DAA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16200000" flipH="1">
            <a:off x="3190969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48A0DF-C3AE-BF59-6C80-285494FA9278}"/>
              </a:ext>
            </a:extLst>
          </p:cNvPr>
          <p:cNvSpPr/>
          <p:nvPr/>
        </p:nvSpPr>
        <p:spPr>
          <a:xfrm>
            <a:off x="10716759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delete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61891A2-DAFB-DBA3-0B61-1A7EF035F617}"/>
              </a:ext>
            </a:extLst>
          </p:cNvPr>
          <p:cNvSpPr/>
          <p:nvPr/>
        </p:nvSpPr>
        <p:spPr>
          <a:xfrm>
            <a:off x="9219750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pre-delete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DF2F06-3FBC-7641-B901-9645857664FE}"/>
              </a:ext>
            </a:extLst>
          </p:cNvPr>
          <p:cNvSpPr/>
          <p:nvPr/>
        </p:nvSpPr>
        <p:spPr>
          <a:xfrm>
            <a:off x="12082692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post-delete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4F9BE8-2ED4-1A6F-35BF-333D1A967DFB}"/>
              </a:ext>
            </a:extLst>
          </p:cNvPr>
          <p:cNvSpPr/>
          <p:nvPr/>
        </p:nvSpPr>
        <p:spPr>
          <a:xfrm>
            <a:off x="9045578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A383281-B18E-D304-4836-AE828EC1998B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10685334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783A6E-3AD0-2655-07A5-0EBEDA3BA404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12116804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3B7400-EA77-6374-3463-6714ECA25437}"/>
              </a:ext>
            </a:extLst>
          </p:cNvPr>
          <p:cNvSpPr/>
          <p:nvPr/>
        </p:nvSpPr>
        <p:spPr>
          <a:xfrm>
            <a:off x="6221185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753A034-B364-EF61-BD82-12C5C29A2650}"/>
              </a:ext>
            </a:extLst>
          </p:cNvPr>
          <p:cNvSpPr/>
          <p:nvPr/>
        </p:nvSpPr>
        <p:spPr>
          <a:xfrm>
            <a:off x="5921603" y="5438406"/>
            <a:ext cx="2503716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6DFBF1-0362-3AA4-FA77-F605FC838C36}"/>
              </a:ext>
            </a:extLst>
          </p:cNvPr>
          <p:cNvSpPr/>
          <p:nvPr/>
        </p:nvSpPr>
        <p:spPr>
          <a:xfrm>
            <a:off x="6221185" y="6851352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E768CF-AB90-511F-2E3B-135DD58F8F9C}"/>
              </a:ext>
            </a:extLst>
          </p:cNvPr>
          <p:cNvSpPr/>
          <p:nvPr/>
        </p:nvSpPr>
        <p:spPr>
          <a:xfrm>
            <a:off x="5962592" y="3296959"/>
            <a:ext cx="2476164" cy="16437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Chart</a:t>
            </a:r>
          </a:p>
          <a:p>
            <a:pPr algn="ctr"/>
            <a:r>
              <a:rPr lang="en-US" sz="3000"/>
              <a:t>Hooks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B72016D-AC5B-08A7-8E84-EAA8A7CDEE2E}"/>
              </a:ext>
            </a:extLst>
          </p:cNvPr>
          <p:cNvSpPr/>
          <p:nvPr/>
        </p:nvSpPr>
        <p:spPr>
          <a:xfrm>
            <a:off x="119743" y="3165544"/>
            <a:ext cx="5465082" cy="62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Using Hooks we can create </a:t>
            </a:r>
            <a:r>
              <a:rPr lang="en-US">
                <a:solidFill>
                  <a:srgbClr val="FFFF00"/>
                </a:solidFill>
              </a:rPr>
              <a:t>k8s objects </a:t>
            </a:r>
            <a:r>
              <a:rPr lang="en-US"/>
              <a:t>at certain point in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170A74-3C23-EFB7-7656-7C977573431C}"/>
              </a:ext>
            </a:extLst>
          </p:cNvPr>
          <p:cNvSpPr/>
          <p:nvPr/>
        </p:nvSpPr>
        <p:spPr>
          <a:xfrm>
            <a:off x="119743" y="3893009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Example-1: </a:t>
            </a:r>
            <a:r>
              <a:rPr lang="en-US"/>
              <a:t>Taking a database backup </a:t>
            </a:r>
            <a:r>
              <a:rPr lang="en-US">
                <a:solidFill>
                  <a:srgbClr val="FFFF00"/>
                </a:solidFill>
              </a:rPr>
              <a:t>before</a:t>
            </a:r>
            <a:r>
              <a:rPr lang="en-US"/>
              <a:t> helm upgrade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8DBD480-7EFF-C087-09A4-37F498AB1AAC}"/>
              </a:ext>
            </a:extLst>
          </p:cNvPr>
          <p:cNvSpPr/>
          <p:nvPr/>
        </p:nvSpPr>
        <p:spPr>
          <a:xfrm>
            <a:off x="8963708" y="3136137"/>
            <a:ext cx="5465082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Hook is just an </a:t>
            </a:r>
            <a:r>
              <a:rPr lang="en-US">
                <a:solidFill>
                  <a:srgbClr val="FFFF00"/>
                </a:solidFill>
              </a:rPr>
              <a:t>annotation</a:t>
            </a:r>
            <a:r>
              <a:rPr lang="en-US"/>
              <a:t> to be added to </a:t>
            </a:r>
            <a:r>
              <a:rPr lang="en-US">
                <a:solidFill>
                  <a:srgbClr val="FFFF00"/>
                </a:solidFill>
              </a:rPr>
              <a:t>any k8s object</a:t>
            </a:r>
            <a:r>
              <a:rPr lang="en-US"/>
              <a:t> so that it can be </a:t>
            </a:r>
            <a:r>
              <a:rPr lang="en-US">
                <a:solidFill>
                  <a:srgbClr val="FFFF00"/>
                </a:solidFill>
              </a:rPr>
              <a:t>executed</a:t>
            </a:r>
            <a:r>
              <a:rPr lang="en-US"/>
              <a:t> at that point of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78E401A-E32B-3CDA-3BEC-C891FB497285}"/>
              </a:ext>
            </a:extLst>
          </p:cNvPr>
          <p:cNvSpPr/>
          <p:nvPr/>
        </p:nvSpPr>
        <p:spPr>
          <a:xfrm>
            <a:off x="119743" y="4630145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Example-2: </a:t>
            </a:r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pre-install</a:t>
            </a:r>
            <a:r>
              <a:rPr lang="en-US"/>
              <a:t> </a:t>
            </a:r>
            <a:r>
              <a:rPr lang="en-US" err="1"/>
              <a:t>configmap</a:t>
            </a:r>
            <a:r>
              <a:rPr lang="en-US"/>
              <a:t>, secret that will be used in main pod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27CF33-2AAF-E5F7-4B45-6F855CED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657" y="4446604"/>
            <a:ext cx="5517133" cy="8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Hooks Deletion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1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13D1B-BAF2-32CC-0B04-4BE1733C6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A0660-A7D2-AF38-28C1-D6998B31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4838"/>
            <a:ext cx="12618720" cy="1188851"/>
          </a:xfrm>
        </p:spPr>
        <p:txBody>
          <a:bodyPr/>
          <a:lstStyle/>
          <a:p>
            <a:r>
              <a:rPr lang="en-US"/>
              <a:t>Helm Hooks Deletion Policy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386A1A-0102-02FD-A710-1B641AF351AB}"/>
              </a:ext>
            </a:extLst>
          </p:cNvPr>
          <p:cNvSpPr/>
          <p:nvPr/>
        </p:nvSpPr>
        <p:spPr>
          <a:xfrm>
            <a:off x="304796" y="3740302"/>
            <a:ext cx="248194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/>
              <a:t>Hook</a:t>
            </a:r>
          </a:p>
          <a:p>
            <a:pPr algn="ctr"/>
            <a:r>
              <a:rPr lang="en-US" sz="2500"/>
              <a:t>Deletion Policy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64738-2B76-664D-39D2-113239EC4794}"/>
              </a:ext>
            </a:extLst>
          </p:cNvPr>
          <p:cNvSpPr/>
          <p:nvPr/>
        </p:nvSpPr>
        <p:spPr>
          <a:xfrm>
            <a:off x="3516083" y="2370016"/>
            <a:ext cx="2481944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before-hook-creation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C29BEE-6DC7-75A6-B864-759CEF918812}"/>
              </a:ext>
            </a:extLst>
          </p:cNvPr>
          <p:cNvSpPr/>
          <p:nvPr/>
        </p:nvSpPr>
        <p:spPr>
          <a:xfrm>
            <a:off x="3516082" y="3741629"/>
            <a:ext cx="2481944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</a:t>
            </a:r>
            <a:r>
              <a:rPr lang="en-US" sz="3000" err="1"/>
              <a:t>succeded</a:t>
            </a:r>
            <a:endParaRPr lang="en-US" sz="30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08FFBE-6122-E1AC-9D9F-C089A3B42982}"/>
              </a:ext>
            </a:extLst>
          </p:cNvPr>
          <p:cNvSpPr/>
          <p:nvPr/>
        </p:nvSpPr>
        <p:spPr>
          <a:xfrm>
            <a:off x="3516082" y="5058038"/>
            <a:ext cx="2481944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hook-failed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6CEAB3-C70F-F94E-BB48-50EA2887262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786740" y="2827216"/>
            <a:ext cx="729343" cy="13702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9EF7538-A2BE-C3FC-C68A-0953C7D6FCA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86740" y="4197502"/>
            <a:ext cx="729342" cy="131773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4F241C-986E-4E0A-27ED-2E6957A0E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6740" y="4197502"/>
            <a:ext cx="729342" cy="1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53FAE-731C-1744-4C9D-C6054A18E844}"/>
              </a:ext>
            </a:extLst>
          </p:cNvPr>
          <p:cNvSpPr/>
          <p:nvPr/>
        </p:nvSpPr>
        <p:spPr>
          <a:xfrm>
            <a:off x="152399" y="2039709"/>
            <a:ext cx="14282058" cy="4299857"/>
          </a:xfrm>
          <a:prstGeom prst="roundRect">
            <a:avLst>
              <a:gd name="adj" fmla="val 514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5D5EC7-F9E1-287D-6C12-F8CF886B1B8A}"/>
              </a:ext>
            </a:extLst>
          </p:cNvPr>
          <p:cNvSpPr/>
          <p:nvPr/>
        </p:nvSpPr>
        <p:spPr>
          <a:xfrm>
            <a:off x="6357255" y="2370016"/>
            <a:ext cx="7837715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</a:t>
            </a:r>
            <a:r>
              <a:rPr lang="en-US" sz="3000">
                <a:solidFill>
                  <a:srgbClr val="FFFF00"/>
                </a:solidFill>
              </a:rPr>
              <a:t>previous resource </a:t>
            </a:r>
            <a:r>
              <a:rPr lang="en-US" sz="3000"/>
              <a:t>before a new hook is launched </a:t>
            </a:r>
            <a:r>
              <a:rPr lang="en-US" sz="3000">
                <a:solidFill>
                  <a:srgbClr val="FFFF00"/>
                </a:solidFill>
              </a:rPr>
              <a:t>(default)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7D40E6A-6628-17E5-0A3D-B6AB462CFFC2}"/>
              </a:ext>
            </a:extLst>
          </p:cNvPr>
          <p:cNvSpPr/>
          <p:nvPr/>
        </p:nvSpPr>
        <p:spPr>
          <a:xfrm>
            <a:off x="6373584" y="3751187"/>
            <a:ext cx="7837715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</a:t>
            </a:r>
            <a:r>
              <a:rPr lang="en-US" sz="3000">
                <a:solidFill>
                  <a:srgbClr val="FFFF00"/>
                </a:solidFill>
              </a:rPr>
              <a:t>after the hook</a:t>
            </a:r>
            <a:r>
              <a:rPr lang="en-US" sz="3000"/>
              <a:t> is successfully executed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755D2A-950C-0E0F-CCA5-1E65E7FD61B1}"/>
              </a:ext>
            </a:extLst>
          </p:cNvPr>
          <p:cNvSpPr/>
          <p:nvPr/>
        </p:nvSpPr>
        <p:spPr>
          <a:xfrm>
            <a:off x="6357255" y="5058038"/>
            <a:ext cx="7837715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if the </a:t>
            </a:r>
            <a:r>
              <a:rPr lang="en-US" sz="3000">
                <a:solidFill>
                  <a:srgbClr val="FFFF00"/>
                </a:solidFill>
              </a:rPr>
              <a:t>hook failed </a:t>
            </a:r>
            <a:r>
              <a:rPr lang="en-US" sz="3000"/>
              <a:t>during execution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C17491-ABFC-9662-73E9-D156F15DEFFE}"/>
              </a:ext>
            </a:extLst>
          </p:cNvPr>
          <p:cNvSpPr/>
          <p:nvPr/>
        </p:nvSpPr>
        <p:spPr>
          <a:xfrm>
            <a:off x="152399" y="979714"/>
            <a:ext cx="14292941" cy="6204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Hooks Deletion Policy annotation will determine </a:t>
            </a:r>
            <a:r>
              <a:rPr lang="en-US" sz="3000">
                <a:solidFill>
                  <a:srgbClr val="FFFF00"/>
                </a:solidFill>
              </a:rPr>
              <a:t>when to delete</a:t>
            </a:r>
            <a:r>
              <a:rPr lang="en-US" sz="3000"/>
              <a:t> hook resources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C3CD8-068C-CE0C-4071-9AF8C4A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5" y="6604861"/>
            <a:ext cx="10924230" cy="10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 Weight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134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0BED1-A1E8-9F0A-4486-A8D6A6C69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2AA8-97FE-D3CA-A567-70A02CA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0" y="1415032"/>
            <a:ext cx="762037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allows </a:t>
            </a:r>
            <a:r>
              <a:rPr lang="en-US">
                <a:solidFill>
                  <a:srgbClr val="0070C0"/>
                </a:solidFill>
              </a:rPr>
              <a:t>defining multiple hooks </a:t>
            </a:r>
            <a:r>
              <a:rPr lang="en-US"/>
              <a:t>of the same type within a chart</a:t>
            </a:r>
          </a:p>
          <a:p>
            <a:r>
              <a:rPr lang="en-US"/>
              <a:t>The order of execution is determined by the </a:t>
            </a:r>
            <a:r>
              <a:rPr lang="en-US">
                <a:solidFill>
                  <a:srgbClr val="0070C0"/>
                </a:solidFill>
              </a:rPr>
              <a:t>“hook-weight”</a:t>
            </a:r>
            <a:r>
              <a:rPr lang="en-US"/>
              <a:t> attribute assigned to each hook.</a:t>
            </a:r>
          </a:p>
          <a:p>
            <a:r>
              <a:rPr lang="en-US"/>
              <a:t>Hooks with </a:t>
            </a:r>
            <a:r>
              <a:rPr lang="en-US">
                <a:solidFill>
                  <a:srgbClr val="0070C0"/>
                </a:solidFill>
              </a:rPr>
              <a:t>lower weigh</a:t>
            </a:r>
            <a:r>
              <a:rPr lang="en-US"/>
              <a:t>t values are executed </a:t>
            </a:r>
            <a:r>
              <a:rPr lang="en-US">
                <a:solidFill>
                  <a:srgbClr val="0070C0"/>
                </a:solidFill>
              </a:rPr>
              <a:t>before</a:t>
            </a:r>
            <a:r>
              <a:rPr lang="en-US"/>
              <a:t> those with </a:t>
            </a:r>
            <a:r>
              <a:rPr lang="en-US">
                <a:solidFill>
                  <a:srgbClr val="0070C0"/>
                </a:solidFill>
              </a:rPr>
              <a:t>higher</a:t>
            </a:r>
            <a:r>
              <a:rPr lang="en-US"/>
              <a:t> weight values.</a:t>
            </a:r>
          </a:p>
          <a:p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weight is </a:t>
            </a:r>
            <a:r>
              <a:rPr lang="en-US">
                <a:solidFill>
                  <a:srgbClr val="0070C0"/>
                </a:solidFill>
              </a:rPr>
              <a:t>0</a:t>
            </a:r>
            <a:r>
              <a:rPr lang="en-US"/>
              <a:t> if not specified.</a:t>
            </a: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F48E6F-03AF-20D9-AA57-12934363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Hook Weight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3F4AB4-F554-912B-D5E1-D4303878140F}"/>
              </a:ext>
            </a:extLst>
          </p:cNvPr>
          <p:cNvSpPr/>
          <p:nvPr/>
        </p:nvSpPr>
        <p:spPr>
          <a:xfrm>
            <a:off x="8872695" y="5361725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”3"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064E3D-CCA1-0032-1DA7-090F267DF8DC}"/>
              </a:ext>
            </a:extLst>
          </p:cNvPr>
          <p:cNvSpPr/>
          <p:nvPr/>
        </p:nvSpPr>
        <p:spPr>
          <a:xfrm>
            <a:off x="8872695" y="4438952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”2"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904247-C5DA-FF64-FBE7-6FE6E0390531}"/>
              </a:ext>
            </a:extLst>
          </p:cNvPr>
          <p:cNvSpPr/>
          <p:nvPr/>
        </p:nvSpPr>
        <p:spPr>
          <a:xfrm>
            <a:off x="8872695" y="3516179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”1"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A5002E-726D-A8A2-954D-5E821F9B9D0C}"/>
              </a:ext>
            </a:extLst>
          </p:cNvPr>
          <p:cNvSpPr/>
          <p:nvPr/>
        </p:nvSpPr>
        <p:spPr>
          <a:xfrm>
            <a:off x="8872695" y="2593406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”0"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458256-69F5-02B8-702B-8F3C958390B8}"/>
              </a:ext>
            </a:extLst>
          </p:cNvPr>
          <p:cNvSpPr/>
          <p:nvPr/>
        </p:nvSpPr>
        <p:spPr>
          <a:xfrm>
            <a:off x="8872695" y="1670633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”-2"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77073C9-16FD-A20E-7943-FA02A5FA01F5}"/>
              </a:ext>
            </a:extLst>
          </p:cNvPr>
          <p:cNvSpPr/>
          <p:nvPr/>
        </p:nvSpPr>
        <p:spPr>
          <a:xfrm>
            <a:off x="13179972" y="1670632"/>
            <a:ext cx="903889" cy="526968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SCEND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N</a:t>
            </a:r>
          </a:p>
          <a:p>
            <a:pPr algn="ctr"/>
            <a:r>
              <a:rPr lang="en-US"/>
              <a:t>G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18BC39-161F-6BA7-CE62-65B854529C65}"/>
              </a:ext>
            </a:extLst>
          </p:cNvPr>
          <p:cNvSpPr/>
          <p:nvPr/>
        </p:nvSpPr>
        <p:spPr>
          <a:xfrm>
            <a:off x="8418786" y="1415032"/>
            <a:ext cx="5896304" cy="6204968"/>
          </a:xfrm>
          <a:prstGeom prst="roundRect">
            <a:avLst>
              <a:gd name="adj" fmla="val 421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27789A-7EE6-B808-DE44-03486700B4AE}"/>
              </a:ext>
            </a:extLst>
          </p:cNvPr>
          <p:cNvSpPr/>
          <p:nvPr/>
        </p:nvSpPr>
        <p:spPr>
          <a:xfrm>
            <a:off x="8872695" y="6284498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”4"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FEC3E-B47B-E8FC-1A51-09E5DE5B2ECD}"/>
              </a:ext>
            </a:extLst>
          </p:cNvPr>
          <p:cNvSpPr txBox="1"/>
          <p:nvPr/>
        </p:nvSpPr>
        <p:spPr>
          <a:xfrm>
            <a:off x="10395857" y="7210893"/>
            <a:ext cx="2385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Helm Hook Weight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2C6BDE-127B-F63F-1A79-078CEE58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6064829"/>
            <a:ext cx="7772400" cy="149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Tests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030A0"/>
                </a:solidFill>
              </a:rPr>
              <a:t>Test Hook</a:t>
            </a:r>
          </a:p>
        </p:txBody>
      </p:sp>
    </p:spTree>
    <p:extLst>
      <p:ext uri="{BB962C8B-B14F-4D97-AF65-F5344CB8AC3E}">
        <p14:creationId xmlns:p14="http://schemas.microsoft.com/office/powerpoint/2010/main" val="2154757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C8C91-C7F2-51C8-AB7F-AD6B4335E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44BA9-99E3-53E1-8D5A-5344385F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21" y="0"/>
            <a:ext cx="11251228" cy="1188851"/>
          </a:xfrm>
        </p:spPr>
        <p:txBody>
          <a:bodyPr>
            <a:normAutofit/>
          </a:bodyPr>
          <a:lstStyle/>
          <a:p>
            <a:r>
              <a:rPr lang="en-US"/>
              <a:t>HELM Learning Environment Setup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5BF52-B764-0E12-ACEA-D04AA0737741}"/>
              </a:ext>
            </a:extLst>
          </p:cNvPr>
          <p:cNvSpPr/>
          <p:nvPr/>
        </p:nvSpPr>
        <p:spPr>
          <a:xfrm>
            <a:off x="5065159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Desktop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376B18-CFC3-B02A-E726-FB6C4DB344B7}"/>
              </a:ext>
            </a:extLst>
          </p:cNvPr>
          <p:cNvSpPr/>
          <p:nvPr/>
        </p:nvSpPr>
        <p:spPr>
          <a:xfrm>
            <a:off x="143836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Hub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(Sign Up)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8EE277-8EEA-7B6F-DC0E-D09ED9176134}"/>
              </a:ext>
            </a:extLst>
          </p:cNvPr>
          <p:cNvSpPr/>
          <p:nvPr/>
        </p:nvSpPr>
        <p:spPr>
          <a:xfrm>
            <a:off x="5065158" y="4441456"/>
            <a:ext cx="4500081" cy="24760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Helm CLI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D8CD7E-F034-E300-307F-C22C357821F5}"/>
              </a:ext>
            </a:extLst>
          </p:cNvPr>
          <p:cNvSpPr/>
          <p:nvPr/>
        </p:nvSpPr>
        <p:spPr>
          <a:xfrm>
            <a:off x="9945043" y="1239094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 Cluster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(Enable in Docker Desktop)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3611E7-1A72-AF58-060E-D98484AB6730}"/>
              </a:ext>
            </a:extLst>
          </p:cNvPr>
          <p:cNvSpPr/>
          <p:nvPr/>
        </p:nvSpPr>
        <p:spPr>
          <a:xfrm>
            <a:off x="4643576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96A990-EC03-172A-E99D-070FDE7A0D7F}"/>
              </a:ext>
            </a:extLst>
          </p:cNvPr>
          <p:cNvSpPr/>
          <p:nvPr/>
        </p:nvSpPr>
        <p:spPr>
          <a:xfrm>
            <a:off x="9564898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3F3C95-AD82-CD94-CF6A-144318CF49E3}"/>
              </a:ext>
            </a:extLst>
          </p:cNvPr>
          <p:cNvSpPr/>
          <p:nvPr/>
        </p:nvSpPr>
        <p:spPr>
          <a:xfrm>
            <a:off x="9986480" y="4401418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Deploy k8s Manifests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(Test k8s Cluster)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F5590CD-87DC-464E-DFEF-43BE06E92867}"/>
              </a:ext>
            </a:extLst>
          </p:cNvPr>
          <p:cNvSpPr/>
          <p:nvPr/>
        </p:nvSpPr>
        <p:spPr>
          <a:xfrm rot="5400000">
            <a:off x="11893394" y="3801438"/>
            <a:ext cx="68625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AFD18E8-80AF-603F-4D5C-FC1E9C337F32}"/>
              </a:ext>
            </a:extLst>
          </p:cNvPr>
          <p:cNvSpPr/>
          <p:nvPr/>
        </p:nvSpPr>
        <p:spPr>
          <a:xfrm rot="10800000">
            <a:off x="9564898" y="5382600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CD3DD-EFF5-AF62-2178-861DF887D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D5A4-3571-1FB2-8AFF-FB99A4ED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83" y="870747"/>
            <a:ext cx="9927772" cy="3962511"/>
          </a:xfrm>
        </p:spPr>
        <p:txBody>
          <a:bodyPr>
            <a:normAutofit/>
          </a:bodyPr>
          <a:lstStyle/>
          <a:p>
            <a:r>
              <a:rPr lang="en-US"/>
              <a:t>Helm Tests feature enables </a:t>
            </a:r>
            <a:r>
              <a:rPr lang="en-US">
                <a:solidFill>
                  <a:srgbClr val="0070C0"/>
                </a:solidFill>
              </a:rPr>
              <a:t>automated testing </a:t>
            </a:r>
            <a:r>
              <a:rPr lang="en-US"/>
              <a:t>of Kubernetes applications deployed using Helm charts.</a:t>
            </a:r>
          </a:p>
          <a:p>
            <a:r>
              <a:rPr lang="en-US"/>
              <a:t>These tests ensure that the deployed application is </a:t>
            </a:r>
            <a:r>
              <a:rPr lang="en-US">
                <a:solidFill>
                  <a:srgbClr val="0070C0"/>
                </a:solidFill>
              </a:rPr>
              <a:t>functioning</a:t>
            </a:r>
            <a:r>
              <a:rPr lang="en-US"/>
              <a:t> as expected.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They provide </a:t>
            </a:r>
            <a:r>
              <a:rPr lang="en-IN" b="0" i="0">
                <a:solidFill>
                  <a:srgbClr val="0070C0"/>
                </a:solidFill>
                <a:effectLst/>
                <a:latin typeface="Söhne"/>
              </a:rPr>
              <a:t>confidence</a:t>
            </a: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 in the application's health and functionality</a:t>
            </a:r>
            <a:br>
              <a:rPr lang="en-IN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C4A8DA-B9E1-EC56-7B6A-9C1FE0CF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9" y="-176590"/>
            <a:ext cx="12618720" cy="1188851"/>
          </a:xfrm>
        </p:spPr>
        <p:txBody>
          <a:bodyPr/>
          <a:lstStyle/>
          <a:p>
            <a:r>
              <a:rPr lang="en-US"/>
              <a:t>Helm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914DF-068E-9B7D-27DC-AAF2F2B9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8" y="4114800"/>
            <a:ext cx="6259510" cy="327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60D06-46D3-C909-7404-35D36B89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012261"/>
            <a:ext cx="3886200" cy="6070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67D7E7-217D-455F-1092-2AE1C58FA2E9}"/>
              </a:ext>
            </a:extLst>
          </p:cNvPr>
          <p:cNvSpPr/>
          <p:nvPr/>
        </p:nvSpPr>
        <p:spPr>
          <a:xfrm>
            <a:off x="6635067" y="4748850"/>
            <a:ext cx="3951514" cy="81642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 &lt;RELEASE-NAME&gt;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2D765-68F1-9671-A5A7-04DB732481F0}"/>
              </a:ext>
            </a:extLst>
          </p:cNvPr>
          <p:cNvSpPr txBox="1"/>
          <p:nvPr/>
        </p:nvSpPr>
        <p:spPr>
          <a:xfrm>
            <a:off x="6635067" y="4269545"/>
            <a:ext cx="1463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Command:</a:t>
            </a:r>
          </a:p>
        </p:txBody>
      </p:sp>
    </p:spTree>
    <p:extLst>
      <p:ext uri="{BB962C8B-B14F-4D97-AF65-F5344CB8AC3E}">
        <p14:creationId xmlns:p14="http://schemas.microsoft.com/office/powerpoint/2010/main" val="1398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Resource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156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6FE35-B963-9225-7F64-43031DA44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D223-5109-B1F2-4911-AD841BA1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1030222"/>
            <a:ext cx="13701933" cy="6376418"/>
          </a:xfrm>
        </p:spPr>
        <p:txBody>
          <a:bodyPr>
            <a:normAutofit/>
          </a:bodyPr>
          <a:lstStyle/>
          <a:p>
            <a:r>
              <a:rPr lang="en-US" dirty="0"/>
              <a:t>Sometimes there are resources that should </a:t>
            </a:r>
            <a:r>
              <a:rPr lang="en-US" dirty="0">
                <a:solidFill>
                  <a:srgbClr val="0070C0"/>
                </a:solidFill>
              </a:rPr>
              <a:t>not be uninstalled </a:t>
            </a:r>
            <a:r>
              <a:rPr lang="en-US" dirty="0"/>
              <a:t>when Helm runs a </a:t>
            </a:r>
            <a:r>
              <a:rPr lang="en-US" dirty="0">
                <a:solidFill>
                  <a:srgbClr val="0070C0"/>
                </a:solidFill>
              </a:rPr>
              <a:t>helm uninstall</a:t>
            </a:r>
            <a:r>
              <a:rPr lang="en-US" dirty="0"/>
              <a:t>. </a:t>
            </a:r>
          </a:p>
          <a:p>
            <a:r>
              <a:rPr lang="en-US" dirty="0"/>
              <a:t>We can can add an </a:t>
            </a:r>
            <a:r>
              <a:rPr lang="en-US" dirty="0">
                <a:solidFill>
                  <a:srgbClr val="0070C0"/>
                </a:solidFill>
              </a:rPr>
              <a:t>annotation</a:t>
            </a:r>
            <a:r>
              <a:rPr lang="en-US" dirty="0"/>
              <a:t> to a resource to </a:t>
            </a:r>
            <a:r>
              <a:rPr lang="en-US" dirty="0">
                <a:solidFill>
                  <a:srgbClr val="0070C0"/>
                </a:solidFill>
              </a:rPr>
              <a:t>prevent</a:t>
            </a:r>
            <a:r>
              <a:rPr lang="en-US" dirty="0"/>
              <a:t> it from being uninstalled.</a:t>
            </a:r>
          </a:p>
          <a:p>
            <a:r>
              <a:rPr lang="en-IN" dirty="0"/>
              <a:t>This annotation, </a:t>
            </a:r>
            <a:r>
              <a:rPr lang="en-IN" dirty="0">
                <a:solidFill>
                  <a:srgbClr val="0070C0"/>
                </a:solidFill>
              </a:rPr>
              <a:t>"</a:t>
            </a:r>
            <a:r>
              <a:rPr lang="en-IN" dirty="0" err="1">
                <a:solidFill>
                  <a:srgbClr val="0070C0"/>
                </a:solidFill>
              </a:rPr>
              <a:t>helm.sh</a:t>
            </a:r>
            <a:r>
              <a:rPr lang="en-IN" dirty="0">
                <a:solidFill>
                  <a:srgbClr val="0070C0"/>
                </a:solidFill>
              </a:rPr>
              <a:t>/resource-policy": keep</a:t>
            </a:r>
            <a:r>
              <a:rPr lang="en-IN" dirty="0"/>
              <a:t>, tells Helm not to delete the resource when </a:t>
            </a:r>
            <a:r>
              <a:rPr lang="en-IN" dirty="0">
                <a:solidFill>
                  <a:srgbClr val="0070C0"/>
                </a:solidFill>
              </a:rPr>
              <a:t>using Helm operations like uninstall, upgrade, or rollback </a:t>
            </a:r>
            <a:r>
              <a:rPr lang="en-IN" dirty="0"/>
              <a:t>that would normally delete it.</a:t>
            </a:r>
          </a:p>
          <a:p>
            <a:r>
              <a:rPr lang="en-IN" dirty="0">
                <a:solidFill>
                  <a:srgbClr val="333333"/>
                </a:solidFill>
                <a:latin typeface="Public Sans"/>
              </a:rPr>
              <a:t>R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esource becomes </a:t>
            </a:r>
            <a:r>
              <a:rPr lang="en-IN" b="0" i="0" dirty="0">
                <a:solidFill>
                  <a:srgbClr val="0070C0"/>
                </a:solidFill>
                <a:effectLst/>
                <a:latin typeface="Public Sans"/>
              </a:rPr>
              <a:t>orphaned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, Helm will no longer manage it in any way. </a:t>
            </a:r>
          </a:p>
          <a:p>
            <a:r>
              <a:rPr lang="en-IN" b="1" dirty="0">
                <a:solidFill>
                  <a:srgbClr val="333333"/>
                </a:solidFill>
                <a:latin typeface="Public Sans"/>
              </a:rPr>
              <a:t>Note: </a:t>
            </a:r>
            <a:r>
              <a:rPr lang="en-IN" dirty="0">
                <a:solidFill>
                  <a:srgbClr val="333333"/>
                </a:solidFill>
                <a:latin typeface="Public Sans"/>
              </a:rPr>
              <a:t>Quotations are mandatory</a:t>
            </a:r>
            <a:endParaRPr lang="en-IN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F6E07-AD90-42E7-0256-978EE7BF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04" y="-158630"/>
            <a:ext cx="12618720" cy="1188851"/>
          </a:xfrm>
        </p:spPr>
        <p:txBody>
          <a:bodyPr/>
          <a:lstStyle/>
          <a:p>
            <a:r>
              <a:rPr lang="en-US"/>
              <a:t>Helm Resource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4341-8844-8024-D642-6E41CEB8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5969349"/>
            <a:ext cx="7772400" cy="16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Sign and Verify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458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239094"/>
            <a:ext cx="13805354" cy="61675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sign Helm Charts ?</a:t>
            </a:r>
          </a:p>
          <a:p>
            <a:r>
              <a:rPr lang="en-US" b="1" dirty="0">
                <a:solidFill>
                  <a:srgbClr val="C00000"/>
                </a:solidFill>
              </a:rPr>
              <a:t>Integrity </a:t>
            </a:r>
          </a:p>
          <a:p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prevents attackers </a:t>
            </a:r>
            <a:r>
              <a:rPr lang="en-IN" dirty="0"/>
              <a:t>from injecting malicious code</a:t>
            </a:r>
          </a:p>
          <a:p>
            <a:r>
              <a:rPr lang="en-IN" b="1" dirty="0">
                <a:solidFill>
                  <a:srgbClr val="C00000"/>
                </a:solidFill>
              </a:rPr>
              <a:t>Authentication</a:t>
            </a:r>
          </a:p>
          <a:p>
            <a:r>
              <a:rPr lang="en-IN" dirty="0"/>
              <a:t>When a Helm chart is signed, it comes with a digital signature generated using a </a:t>
            </a:r>
            <a:r>
              <a:rPr lang="en-IN" dirty="0">
                <a:solidFill>
                  <a:srgbClr val="0070C0"/>
                </a:solidFill>
              </a:rPr>
              <a:t>private key </a:t>
            </a:r>
            <a:r>
              <a:rPr lang="en-IN" dirty="0"/>
              <a:t>held by the chart maintainer. </a:t>
            </a:r>
          </a:p>
          <a:p>
            <a:r>
              <a:rPr lang="en-IN" dirty="0"/>
              <a:t>Users can verify the </a:t>
            </a:r>
            <a:r>
              <a:rPr lang="en-IN" dirty="0">
                <a:solidFill>
                  <a:srgbClr val="0070C0"/>
                </a:solidFill>
              </a:rPr>
              <a:t>authenticity of the chart </a:t>
            </a:r>
            <a:r>
              <a:rPr lang="en-IN" dirty="0"/>
              <a:t>using the corresponding </a:t>
            </a:r>
            <a:r>
              <a:rPr lang="en-IN" dirty="0">
                <a:solidFill>
                  <a:srgbClr val="0070C0"/>
                </a:solidFill>
              </a:rPr>
              <a:t>public key. </a:t>
            </a:r>
          </a:p>
          <a:p>
            <a:r>
              <a:rPr lang="en-IN" dirty="0"/>
              <a:t>This provides a way to </a:t>
            </a:r>
            <a:r>
              <a:rPr lang="en-IN" dirty="0">
                <a:solidFill>
                  <a:srgbClr val="0070C0"/>
                </a:solidFill>
              </a:rPr>
              <a:t>verify that the chart </a:t>
            </a:r>
            <a:r>
              <a:rPr lang="en-IN" dirty="0"/>
              <a:t>was indeed created by the expected </a:t>
            </a:r>
            <a:r>
              <a:rPr lang="en-IN" dirty="0">
                <a:solidFill>
                  <a:srgbClr val="0070C0"/>
                </a:solidFill>
              </a:rPr>
              <a:t>source or maintainer.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</p:spTree>
    <p:extLst>
      <p:ext uri="{BB962C8B-B14F-4D97-AF65-F5344CB8AC3E}">
        <p14:creationId xmlns:p14="http://schemas.microsoft.com/office/powerpoint/2010/main" val="26954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415032"/>
            <a:ext cx="7524988" cy="59916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happens when we sign Helm Charts ?</a:t>
            </a:r>
          </a:p>
          <a:p>
            <a:r>
              <a:rPr lang="en-US" dirty="0"/>
              <a:t>When we sign Helm charts, it creates a </a:t>
            </a:r>
            <a:r>
              <a:rPr lang="en-US" dirty="0">
                <a:solidFill>
                  <a:srgbClr val="0070C0"/>
                </a:solidFill>
              </a:rPr>
              <a:t>provenance record </a:t>
            </a:r>
            <a:r>
              <a:rPr lang="en-US" dirty="0"/>
              <a:t>in a provenance file (myfirstchart-0.1.0.tgz.prov)</a:t>
            </a:r>
          </a:p>
          <a:p>
            <a:r>
              <a:rPr lang="en-US" dirty="0"/>
              <a:t>We can verify the </a:t>
            </a:r>
            <a:r>
              <a:rPr lang="en-US" dirty="0">
                <a:solidFill>
                  <a:srgbClr val="0070C0"/>
                </a:solidFill>
              </a:rPr>
              <a:t>integrity</a:t>
            </a:r>
            <a:r>
              <a:rPr lang="en-US" dirty="0"/>
              <a:t>  of our Helm Chart by </a:t>
            </a:r>
            <a:r>
              <a:rPr lang="en-US" dirty="0">
                <a:solidFill>
                  <a:srgbClr val="0070C0"/>
                </a:solidFill>
              </a:rPr>
              <a:t>comparing</a:t>
            </a:r>
            <a:r>
              <a:rPr lang="en-US" dirty="0"/>
              <a:t> a chart to a provenance record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84FEB-8FA3-DB9B-4ED4-8D330516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38" y="1577310"/>
            <a:ext cx="6481234" cy="56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19A3C-E5F7-0111-D5DE-021E3869B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4E1A7-4C3B-9B40-2516-BE6EDC1D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9DA0A5-82C1-EBCE-8F65-3A5C5BE08D35}"/>
              </a:ext>
            </a:extLst>
          </p:cNvPr>
          <p:cNvSpPr/>
          <p:nvPr/>
        </p:nvSpPr>
        <p:spPr>
          <a:xfrm>
            <a:off x="476890" y="2979397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Generate </a:t>
            </a:r>
            <a:r>
              <a:rPr lang="en-US" sz="3000" dirty="0">
                <a:solidFill>
                  <a:srgbClr val="FFFF00"/>
                </a:solidFill>
              </a:rPr>
              <a:t>private/public </a:t>
            </a:r>
            <a:r>
              <a:rPr lang="en-US" sz="3000" dirty="0"/>
              <a:t>keys with </a:t>
            </a:r>
            <a:r>
              <a:rPr lang="en-US" sz="3000" dirty="0" err="1"/>
              <a:t>gpg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27F19C-F1A1-D65B-894E-273EE32DFDCD}"/>
              </a:ext>
            </a:extLst>
          </p:cNvPr>
          <p:cNvSpPr/>
          <p:nvPr/>
        </p:nvSpPr>
        <p:spPr>
          <a:xfrm>
            <a:off x="476888" y="4494819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</a:t>
            </a:r>
            <a:r>
              <a:rPr lang="en-US" sz="3000" dirty="0">
                <a:solidFill>
                  <a:srgbClr val="FFFF00"/>
                </a:solidFill>
              </a:rPr>
              <a:t>export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private key</a:t>
            </a:r>
            <a:r>
              <a:rPr lang="en-US" sz="3000" dirty="0"/>
              <a:t> 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F41819-F69A-1799-730E-806DA89E5DC4}"/>
              </a:ext>
            </a:extLst>
          </p:cNvPr>
          <p:cNvSpPr/>
          <p:nvPr/>
        </p:nvSpPr>
        <p:spPr>
          <a:xfrm>
            <a:off x="476888" y="6045284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Package and Sign the Helm Chart using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package--–sign </a:t>
            </a:r>
            <a:r>
              <a:rPr lang="en-US" sz="3000" dirty="0"/>
              <a:t>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001D01-1A2D-3E72-FB27-D28987DACFC4}"/>
              </a:ext>
            </a:extLst>
          </p:cNvPr>
          <p:cNvSpPr/>
          <p:nvPr/>
        </p:nvSpPr>
        <p:spPr>
          <a:xfrm>
            <a:off x="7904296" y="2979397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export the </a:t>
            </a:r>
            <a:r>
              <a:rPr lang="en-US" sz="3000" dirty="0">
                <a:solidFill>
                  <a:srgbClr val="FFFF00"/>
                </a:solidFill>
              </a:rPr>
              <a:t>public key </a:t>
            </a:r>
            <a:r>
              <a:rPr lang="en-US" sz="3000" dirty="0"/>
              <a:t>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84A1D-53D8-3B04-7B7F-5CC7B321DC0E}"/>
              </a:ext>
            </a:extLst>
          </p:cNvPr>
          <p:cNvSpPr/>
          <p:nvPr/>
        </p:nvSpPr>
        <p:spPr>
          <a:xfrm>
            <a:off x="7904296" y="4494819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Verify Helm Chart using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verify </a:t>
            </a:r>
            <a:r>
              <a:rPr lang="en-US" sz="3000" dirty="0"/>
              <a:t>command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F3F448-55C9-F386-D184-4E0DDFBF5E30}"/>
              </a:ext>
            </a:extLst>
          </p:cNvPr>
          <p:cNvSpPr/>
          <p:nvPr/>
        </p:nvSpPr>
        <p:spPr>
          <a:xfrm>
            <a:off x="1456602" y="1694721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78278-0186-85D7-2C39-02316F7D57DF}"/>
              </a:ext>
            </a:extLst>
          </p:cNvPr>
          <p:cNvSpPr/>
          <p:nvPr/>
        </p:nvSpPr>
        <p:spPr>
          <a:xfrm>
            <a:off x="9044780" y="1663637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Verify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7E476-FEA9-288B-565D-44701147BE25}"/>
              </a:ext>
            </a:extLst>
          </p:cNvPr>
          <p:cNvCxnSpPr>
            <a:cxnSpLocks/>
          </p:cNvCxnSpPr>
          <p:nvPr/>
        </p:nvCxnSpPr>
        <p:spPr>
          <a:xfrm>
            <a:off x="7181386" y="1572323"/>
            <a:ext cx="0" cy="6077414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17EDB9-2FBD-5CA8-BDE3-18BF78054B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304F3-B84D-8790-3912-409DC4E7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2DED2-2EEE-972E-94EC-BB2EA0E7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45" y="1746365"/>
            <a:ext cx="11084912" cy="154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D056-A7D8-E67D-70DC-1C24090F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4" y="3989533"/>
            <a:ext cx="11084914" cy="133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D23DB-C16E-6B29-0C9D-D5522E6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8" y="6010507"/>
            <a:ext cx="11089889" cy="15462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8B2EB2-D6ED-1C9B-22F0-ECFEC58960A3}"/>
              </a:ext>
            </a:extLst>
          </p:cNvPr>
          <p:cNvSpPr/>
          <p:nvPr/>
        </p:nvSpPr>
        <p:spPr>
          <a:xfrm>
            <a:off x="8028878" y="4363753"/>
            <a:ext cx="1293542" cy="591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089469-3A41-197D-6778-82B1AEDCFE2C}"/>
              </a:ext>
            </a:extLst>
          </p:cNvPr>
          <p:cNvSpPr/>
          <p:nvPr/>
        </p:nvSpPr>
        <p:spPr>
          <a:xfrm>
            <a:off x="8028878" y="6378498"/>
            <a:ext cx="1293542" cy="553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A4B13-E6A4-660C-7DB9-799938C254F9}"/>
              </a:ext>
            </a:extLst>
          </p:cNvPr>
          <p:cNvSpPr txBox="1"/>
          <p:nvPr/>
        </p:nvSpPr>
        <p:spPr>
          <a:xfrm>
            <a:off x="1544442" y="1249530"/>
            <a:ext cx="28830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verify command: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4159A-EDB9-A107-81FB-0E43D03F7AA0}"/>
              </a:ext>
            </a:extLst>
          </p:cNvPr>
          <p:cNvSpPr txBox="1"/>
          <p:nvPr/>
        </p:nvSpPr>
        <p:spPr>
          <a:xfrm>
            <a:off x="1539468" y="3531654"/>
            <a:ext cx="2916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install command: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E43DC-56E1-FB52-A90D-79A9CBB6B4CA}"/>
              </a:ext>
            </a:extLst>
          </p:cNvPr>
          <p:cNvSpPr txBox="1"/>
          <p:nvPr/>
        </p:nvSpPr>
        <p:spPr>
          <a:xfrm>
            <a:off x="1510587" y="5567615"/>
            <a:ext cx="317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upgrade command: </a:t>
            </a:r>
          </a:p>
        </p:txBody>
      </p:sp>
    </p:spTree>
    <p:extLst>
      <p:ext uri="{BB962C8B-B14F-4D97-AF65-F5344CB8AC3E}">
        <p14:creationId xmlns:p14="http://schemas.microsoft.com/office/powerpoint/2010/main" val="290177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Host Helm Repository on GitHub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7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B09A1-A3DD-93B0-1668-F87D6132E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8547E9-B636-0061-C20E-41F2B027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8459"/>
            <a:ext cx="12618720" cy="1188851"/>
          </a:xfrm>
        </p:spPr>
        <p:txBody>
          <a:bodyPr/>
          <a:lstStyle/>
          <a:p>
            <a:r>
              <a:rPr lang="en-US" dirty="0"/>
              <a:t>Host Helm Repository on GitHub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F4EA32-F02D-3C9B-A4A7-8E0A259FFD06}"/>
              </a:ext>
            </a:extLst>
          </p:cNvPr>
          <p:cNvSpPr/>
          <p:nvPr/>
        </p:nvSpPr>
        <p:spPr>
          <a:xfrm>
            <a:off x="5843239" y="1414897"/>
            <a:ext cx="8575288" cy="6066264"/>
          </a:xfrm>
          <a:prstGeom prst="roundRect">
            <a:avLst>
              <a:gd name="adj" fmla="val 434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83D1D-9D65-1216-9A31-DFA76BF9C200}"/>
              </a:ext>
            </a:extLst>
          </p:cNvPr>
          <p:cNvSpPr txBox="1"/>
          <p:nvPr/>
        </p:nvSpPr>
        <p:spPr>
          <a:xfrm>
            <a:off x="8976732" y="7075280"/>
            <a:ext cx="324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GitHub Repository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177278-941B-C29D-66A6-DA8E44E4B2CB}"/>
              </a:ext>
            </a:extLst>
          </p:cNvPr>
          <p:cNvSpPr/>
          <p:nvPr/>
        </p:nvSpPr>
        <p:spPr>
          <a:xfrm>
            <a:off x="1756246" y="3516872"/>
            <a:ext cx="2274849" cy="2007221"/>
          </a:xfrm>
          <a:prstGeom prst="roundRect">
            <a:avLst>
              <a:gd name="adj" fmla="val 4346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DE423798-2627-04BF-82C7-1C516B2D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34" y="3858225"/>
            <a:ext cx="1315403" cy="1315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683BA-1A43-9D0B-93E2-8E60979E3F41}"/>
              </a:ext>
            </a:extLst>
          </p:cNvPr>
          <p:cNvSpPr txBox="1"/>
          <p:nvPr/>
        </p:nvSpPr>
        <p:spPr>
          <a:xfrm>
            <a:off x="2172061" y="5142472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Local Desktop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F167D0-7384-5804-0A47-D73D98DF97FE}"/>
              </a:ext>
            </a:extLst>
          </p:cNvPr>
          <p:cNvSpPr/>
          <p:nvPr/>
        </p:nvSpPr>
        <p:spPr>
          <a:xfrm>
            <a:off x="2029170" y="3921021"/>
            <a:ext cx="1771575" cy="119318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Local </a:t>
            </a:r>
          </a:p>
          <a:p>
            <a:pPr algn="ctr"/>
            <a:r>
              <a:rPr lang="en-US" sz="2500" dirty="0"/>
              <a:t>Git Repo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3A8DB9-D1CA-12BB-DEC6-F3AD3271E68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2856" y="4520482"/>
            <a:ext cx="903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BE0E45-8792-2D97-BE36-70510BA34602}"/>
              </a:ext>
            </a:extLst>
          </p:cNvPr>
          <p:cNvSpPr/>
          <p:nvPr/>
        </p:nvSpPr>
        <p:spPr>
          <a:xfrm>
            <a:off x="6356195" y="1806498"/>
            <a:ext cx="3088888" cy="16169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Chart Releaser </a:t>
            </a:r>
          </a:p>
          <a:p>
            <a:pPr algn="ctr"/>
            <a:r>
              <a:rPr lang="en-US" sz="2500" dirty="0"/>
              <a:t>Actions </a:t>
            </a:r>
          </a:p>
          <a:p>
            <a:pPr algn="ctr"/>
            <a:r>
              <a:rPr lang="en-US" sz="2500" dirty="0"/>
              <a:t>(CRA)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AE8BA67-D5A7-864B-FED8-F68673094537}"/>
              </a:ext>
            </a:extLst>
          </p:cNvPr>
          <p:cNvSpPr/>
          <p:nvPr/>
        </p:nvSpPr>
        <p:spPr>
          <a:xfrm>
            <a:off x="6356195" y="5327138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main 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E8467C-DFCF-D533-2B29-EEA3DD7C11A9}"/>
              </a:ext>
            </a:extLst>
          </p:cNvPr>
          <p:cNvSpPr/>
          <p:nvPr/>
        </p:nvSpPr>
        <p:spPr>
          <a:xfrm>
            <a:off x="11190245" y="1819700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/>
              <a:t>gh</a:t>
            </a:r>
            <a:r>
              <a:rPr lang="en-US" sz="2500" dirty="0"/>
              <a:t>-pages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B5D1F6-1789-EF62-381E-612DF97A0F5F}"/>
              </a:ext>
            </a:extLst>
          </p:cNvPr>
          <p:cNvSpPr/>
          <p:nvPr/>
        </p:nvSpPr>
        <p:spPr>
          <a:xfrm>
            <a:off x="11117762" y="5374487"/>
            <a:ext cx="3088888" cy="161692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Releases / Tags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DE3F7-9D6D-B96F-C15E-31F9137152C6}"/>
              </a:ext>
            </a:extLst>
          </p:cNvPr>
          <p:cNvSpPr txBox="1"/>
          <p:nvPr/>
        </p:nvSpPr>
        <p:spPr>
          <a:xfrm>
            <a:off x="71992" y="4962293"/>
            <a:ext cx="115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Chart</a:t>
            </a:r>
          </a:p>
          <a:p>
            <a:pPr algn="ctr"/>
            <a:r>
              <a:rPr lang="en-US" sz="1800" dirty="0"/>
              <a:t>Developer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4BD001A-4BD0-3327-0EC7-DB88453640F7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031095" y="4520483"/>
            <a:ext cx="2325100" cy="1615118"/>
          </a:xfrm>
          <a:prstGeom prst="bentConnector3">
            <a:avLst>
              <a:gd name="adj1" fmla="val 10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C8BE8D-C0E2-3E78-8F00-90215CF085CB}"/>
              </a:ext>
            </a:extLst>
          </p:cNvPr>
          <p:cNvSpPr txBox="1"/>
          <p:nvPr/>
        </p:nvSpPr>
        <p:spPr>
          <a:xfrm>
            <a:off x="682872" y="3632950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Check-In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6840F-DB5E-D962-A390-7925797B3BCB}"/>
              </a:ext>
            </a:extLst>
          </p:cNvPr>
          <p:cNvSpPr txBox="1"/>
          <p:nvPr/>
        </p:nvSpPr>
        <p:spPr>
          <a:xfrm>
            <a:off x="1978025" y="5684990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Chart Versions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8EF283-3501-8C34-37E6-71995E3A12D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900639" y="3423424"/>
            <a:ext cx="0" cy="1809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97CEAC-B23A-3278-1C2B-8A6406625D07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9445083" y="2614961"/>
            <a:ext cx="1745162" cy="13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DA52C00-EF9E-F2F2-C0C2-435044449AC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9445083" y="2614961"/>
            <a:ext cx="1672679" cy="3567989"/>
          </a:xfrm>
          <a:prstGeom prst="bentConnector3">
            <a:avLst>
              <a:gd name="adj1" fmla="val 213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85ABC61-4A7F-B43F-2EEF-44C999538E9E}"/>
              </a:ext>
            </a:extLst>
          </p:cNvPr>
          <p:cNvSpPr/>
          <p:nvPr/>
        </p:nvSpPr>
        <p:spPr>
          <a:xfrm>
            <a:off x="1129510" y="404284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B469BDD-A67D-FAF4-4FE2-20AE965AE722}"/>
              </a:ext>
            </a:extLst>
          </p:cNvPr>
          <p:cNvSpPr/>
          <p:nvPr/>
        </p:nvSpPr>
        <p:spPr>
          <a:xfrm>
            <a:off x="4424766" y="560862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D806DA-E18A-23D8-0246-BB69404F3BA9}"/>
              </a:ext>
            </a:extLst>
          </p:cNvPr>
          <p:cNvSpPr txBox="1"/>
          <p:nvPr/>
        </p:nvSpPr>
        <p:spPr>
          <a:xfrm>
            <a:off x="4994939" y="565563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git push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42C72D-A44E-CFDC-FDE6-E9D5C903F87A}"/>
              </a:ext>
            </a:extLst>
          </p:cNvPr>
          <p:cNvSpPr/>
          <p:nvPr/>
        </p:nvSpPr>
        <p:spPr>
          <a:xfrm>
            <a:off x="7240544" y="400228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0AE1F7-FA03-148E-12D3-062AB71CE5F1}"/>
              </a:ext>
            </a:extLst>
          </p:cNvPr>
          <p:cNvSpPr txBox="1"/>
          <p:nvPr/>
        </p:nvSpPr>
        <p:spPr>
          <a:xfrm>
            <a:off x="7091627" y="4404109"/>
            <a:ext cx="1447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Triggers</a:t>
            </a:r>
            <a:r>
              <a:rPr lang="en-US" dirty="0"/>
              <a:t> CRA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D265870-A180-05F5-B31B-E284A3D255BD}"/>
              </a:ext>
            </a:extLst>
          </p:cNvPr>
          <p:cNvSpPr/>
          <p:nvPr/>
        </p:nvSpPr>
        <p:spPr>
          <a:xfrm>
            <a:off x="9878166" y="401309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7C0CCB-9249-BEC1-BD0C-0FFA7B53988F}"/>
              </a:ext>
            </a:extLst>
          </p:cNvPr>
          <p:cNvSpPr txBox="1"/>
          <p:nvPr/>
        </p:nvSpPr>
        <p:spPr>
          <a:xfrm>
            <a:off x="9790185" y="4426124"/>
            <a:ext cx="176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Publish Packages</a:t>
            </a:r>
          </a:p>
          <a:p>
            <a:r>
              <a:rPr lang="en-US" sz="1800" dirty="0"/>
              <a:t>to Releases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482800-073C-AA2D-B3CA-0EFBF9C8995A}"/>
              </a:ext>
            </a:extLst>
          </p:cNvPr>
          <p:cNvSpPr/>
          <p:nvPr/>
        </p:nvSpPr>
        <p:spPr>
          <a:xfrm>
            <a:off x="10132016" y="2127615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C5CA9-9B42-6582-16B0-0C62D449BCE2}"/>
              </a:ext>
            </a:extLst>
          </p:cNvPr>
          <p:cNvSpPr txBox="1"/>
          <p:nvPr/>
        </p:nvSpPr>
        <p:spPr>
          <a:xfrm>
            <a:off x="10005626" y="2650736"/>
            <a:ext cx="119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Updates </a:t>
            </a:r>
          </a:p>
          <a:p>
            <a:r>
              <a:rPr lang="en-US" sz="1800" dirty="0" err="1"/>
              <a:t>index.yaml</a:t>
            </a:r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CC6F54-9173-F489-DA5D-9656662728E9}"/>
              </a:ext>
            </a:extLst>
          </p:cNvPr>
          <p:cNvSpPr/>
          <p:nvPr/>
        </p:nvSpPr>
        <p:spPr>
          <a:xfrm>
            <a:off x="61686" y="1238187"/>
            <a:ext cx="14468353" cy="6389247"/>
          </a:xfrm>
          <a:prstGeom prst="roundRect">
            <a:avLst>
              <a:gd name="adj" fmla="val 4180"/>
            </a:avLst>
          </a:prstGeom>
          <a:noFill/>
          <a:ln w="50800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BE3E49-7354-C27B-D16A-4A740F9FF7A6}"/>
              </a:ext>
            </a:extLst>
          </p:cNvPr>
          <p:cNvSpPr txBox="1"/>
          <p:nvPr/>
        </p:nvSpPr>
        <p:spPr>
          <a:xfrm>
            <a:off x="2242530" y="605432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0.1.0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1783C1-BE26-2C5C-7CD6-24446CF4F08E}"/>
              </a:ext>
            </a:extLst>
          </p:cNvPr>
          <p:cNvSpPr txBox="1"/>
          <p:nvPr/>
        </p:nvSpPr>
        <p:spPr>
          <a:xfrm>
            <a:off x="2207007" y="6435438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0.2.0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117235-C3CB-6D7E-BDCE-26FC3DA30C14}"/>
              </a:ext>
            </a:extLst>
          </p:cNvPr>
          <p:cNvSpPr txBox="1"/>
          <p:nvPr/>
        </p:nvSpPr>
        <p:spPr>
          <a:xfrm>
            <a:off x="2212511" y="6792986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0.3.0</a:t>
            </a:r>
          </a:p>
        </p:txBody>
      </p:sp>
    </p:spTree>
    <p:extLst>
      <p:ext uri="{BB962C8B-B14F-4D97-AF65-F5344CB8AC3E}">
        <p14:creationId xmlns:p14="http://schemas.microsoft.com/office/powerpoint/2010/main" val="40015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3" grpId="0"/>
      <p:bldP spid="14" grpId="0" animBg="1"/>
      <p:bldP spid="23" grpId="0" animBg="1"/>
      <p:bldP spid="24" grpId="0" animBg="1"/>
      <p:bldP spid="25" grpId="0" animBg="1"/>
      <p:bldP spid="26" grpId="0" animBg="1"/>
      <p:bldP spid="29" grpId="0"/>
      <p:bldP spid="36" grpId="0"/>
      <p:bldP spid="39" grpId="0"/>
      <p:bldP spid="53" grpId="0" animBg="1"/>
      <p:bldP spid="54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4" grpId="0" animBg="1"/>
      <p:bldP spid="65" grpId="0"/>
      <p:bldP spid="66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install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repo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search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list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uninstall </a:t>
            </a:r>
          </a:p>
        </p:txBody>
      </p:sp>
    </p:spTree>
    <p:extLst>
      <p:ext uri="{BB962C8B-B14F-4D97-AF65-F5344CB8AC3E}">
        <p14:creationId xmlns:p14="http://schemas.microsoft.com/office/powerpoint/2010/main" val="40919791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Artifact 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928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E4CB7-4150-ACEF-CEC7-ABB2268AA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8BD08-ECF8-CF0D-8AF8-0425F8CA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Artifact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9C43B-320B-FC8B-5859-32D68D3D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2" y="1239094"/>
            <a:ext cx="11686478" cy="6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60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Values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7030A0"/>
                </a:solidFill>
              </a:rPr>
              <a:t>Validate with JSON Schema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093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59" y="1336974"/>
            <a:ext cx="7168004" cy="5991607"/>
          </a:xfrm>
        </p:spPr>
        <p:txBody>
          <a:bodyPr/>
          <a:lstStyle/>
          <a:p>
            <a:r>
              <a:rPr lang="en-US" dirty="0"/>
              <a:t>Helm3 added support to </a:t>
            </a:r>
            <a:r>
              <a:rPr lang="en-US" dirty="0">
                <a:solidFill>
                  <a:srgbClr val="0070C0"/>
                </a:solidFill>
              </a:rPr>
              <a:t>validate</a:t>
            </a:r>
            <a:r>
              <a:rPr lang="en-US" dirty="0"/>
              <a:t> values in </a:t>
            </a:r>
            <a:r>
              <a:rPr lang="en-US" dirty="0" err="1">
                <a:solidFill>
                  <a:srgbClr val="0070C0"/>
                </a:solidFill>
              </a:rPr>
              <a:t>values.yaml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using </a:t>
            </a:r>
            <a:r>
              <a:rPr lang="en-US" dirty="0" err="1">
                <a:solidFill>
                  <a:srgbClr val="0070C0"/>
                </a:solidFill>
              </a:rPr>
              <a:t>Json</a:t>
            </a:r>
            <a:r>
              <a:rPr lang="en-US" dirty="0">
                <a:solidFill>
                  <a:srgbClr val="0070C0"/>
                </a:solidFill>
              </a:rPr>
              <a:t> schema</a:t>
            </a:r>
          </a:p>
          <a:p>
            <a:r>
              <a:rPr lang="en-US" b="1" dirty="0">
                <a:solidFill>
                  <a:srgbClr val="C00000"/>
                </a:solidFill>
              </a:rPr>
              <a:t>Requirement checks: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/>
              <a:t>Example: </a:t>
            </a:r>
            <a:r>
              <a:rPr lang="en-US" dirty="0">
                <a:solidFill>
                  <a:srgbClr val="0070C0"/>
                </a:solidFill>
              </a:rPr>
              <a:t>Required</a:t>
            </a:r>
            <a:r>
              <a:rPr lang="en-US" dirty="0"/>
              <a:t> fields in </a:t>
            </a:r>
            <a:r>
              <a:rPr lang="en-US" dirty="0" err="1"/>
              <a:t>values.yaml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Constraint Validation: </a:t>
            </a:r>
          </a:p>
          <a:p>
            <a:pPr lvl="1"/>
            <a:r>
              <a:rPr lang="en-US" b="1" dirty="0"/>
              <a:t>Example: </a:t>
            </a:r>
            <a:r>
              <a:rPr lang="en-US" dirty="0" err="1"/>
              <a:t>pullPolicy</a:t>
            </a:r>
            <a:r>
              <a:rPr lang="en-US" dirty="0"/>
              <a:t> should contain only values from below 3 items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IfNotPresent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Always, or </a:t>
            </a:r>
          </a:p>
          <a:p>
            <a:pPr lvl="2"/>
            <a:r>
              <a:rPr lang="en-US" dirty="0"/>
              <a:t>Never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5FFD8-0F6F-2C66-D2EB-539BE48F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62" y="2370964"/>
            <a:ext cx="3170344" cy="1512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9CF8B-FE41-24BA-E642-6098F2EC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567" y="5352627"/>
            <a:ext cx="7772400" cy="1785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F4DE-57A3-FC8D-295F-182DB72A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563" y="2353562"/>
            <a:ext cx="3040203" cy="22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17" y="1415032"/>
            <a:ext cx="7326351" cy="599160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Type validation: 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Replica Count  is a </a:t>
            </a:r>
            <a:r>
              <a:rPr lang="en-US" dirty="0">
                <a:solidFill>
                  <a:srgbClr val="0070C0"/>
                </a:solidFill>
              </a:rPr>
              <a:t>number or integer</a:t>
            </a:r>
            <a:r>
              <a:rPr lang="en-US" dirty="0"/>
              <a:t> and not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Image Tag is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  <a:r>
              <a:rPr lang="en-US" dirty="0"/>
              <a:t> such as “0.1.0" and not the number 0.1.0</a:t>
            </a:r>
          </a:p>
          <a:p>
            <a:r>
              <a:rPr lang="en-US" b="1" dirty="0">
                <a:solidFill>
                  <a:srgbClr val="C00000"/>
                </a:solidFill>
              </a:rPr>
              <a:t>Range validation: 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The value for a CPU utilization percentage key is between </a:t>
            </a:r>
            <a:r>
              <a:rPr lang="en-US" dirty="0">
                <a:solidFill>
                  <a:srgbClr val="0070C0"/>
                </a:solidFill>
              </a:rPr>
              <a:t>1 and 100</a:t>
            </a:r>
          </a:p>
          <a:p>
            <a:r>
              <a:rPr lang="en-US" dirty="0"/>
              <a:t>In short, we can add </a:t>
            </a:r>
            <a:r>
              <a:rPr lang="en-US" dirty="0">
                <a:solidFill>
                  <a:srgbClr val="0070C0"/>
                </a:solidFill>
              </a:rPr>
              <a:t>restrictions</a:t>
            </a:r>
            <a:r>
              <a:rPr lang="en-US" dirty="0"/>
              <a:t> in our </a:t>
            </a:r>
            <a:r>
              <a:rPr lang="en-US" dirty="0" err="1"/>
              <a:t>values.yaml</a:t>
            </a:r>
            <a:r>
              <a:rPr lang="en-US" dirty="0"/>
              <a:t> using </a:t>
            </a:r>
            <a:r>
              <a:rPr lang="en-US" dirty="0" err="1">
                <a:solidFill>
                  <a:srgbClr val="0070C0"/>
                </a:solidFill>
              </a:rPr>
              <a:t>values.schema.json</a:t>
            </a:r>
            <a:r>
              <a:rPr lang="en-US" dirty="0">
                <a:solidFill>
                  <a:srgbClr val="0070C0"/>
                </a:solidFill>
              </a:rPr>
              <a:t>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729"/>
            <a:ext cx="12618720" cy="1188851"/>
          </a:xfrm>
        </p:spPr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2B692-5123-4708-700D-405187A7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21" y="3156434"/>
            <a:ext cx="6577304" cy="411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719FA-61B7-77DE-F573-FC86C92C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61" y="954114"/>
            <a:ext cx="4237464" cy="18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1970720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100419" y="1880688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162355" y="5793625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30193" y="6385672"/>
            <a:ext cx="115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36994" y="5793625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585333" y="6416097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2844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nginx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8228D1-E48E-BFC7-DEBE-9A3B46FF4350}"/>
              </a:ext>
            </a:extLst>
          </p:cNvPr>
          <p:cNvSpPr/>
          <p:nvPr/>
        </p:nvSpPr>
        <p:spPr>
          <a:xfrm>
            <a:off x="6588139" y="6432212"/>
            <a:ext cx="577022" cy="398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4036B4-A32F-0762-C69B-A77D2C6929C0}"/>
              </a:ext>
            </a:extLst>
          </p:cNvPr>
          <p:cNvSpPr txBox="1"/>
          <p:nvPr/>
        </p:nvSpPr>
        <p:spPr>
          <a:xfrm>
            <a:off x="7208871" y="6409306"/>
            <a:ext cx="3643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helm uninstall RELEASE-NAME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4318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err="1"/>
              <a:t>Bitnami</a:t>
            </a:r>
            <a:endParaRPr lang="en-US" sz="3000" b="1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99B042-E0DE-EE8C-9C53-0BC9E57C51FA}"/>
              </a:ext>
            </a:extLst>
          </p:cNvPr>
          <p:cNvSpPr/>
          <p:nvPr/>
        </p:nvSpPr>
        <p:spPr>
          <a:xfrm>
            <a:off x="11367401" y="1962697"/>
            <a:ext cx="3025524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search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39EA3D-CA6F-0E98-53ED-C3B3B3EC8A9B}"/>
              </a:ext>
            </a:extLst>
          </p:cNvPr>
          <p:cNvSpPr/>
          <p:nvPr/>
        </p:nvSpPr>
        <p:spPr>
          <a:xfrm>
            <a:off x="11367401" y="2583419"/>
            <a:ext cx="3025524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70FAB8-ACD5-0812-4F54-4B6A0D2631A2}"/>
              </a:ext>
            </a:extLst>
          </p:cNvPr>
          <p:cNvSpPr/>
          <p:nvPr/>
        </p:nvSpPr>
        <p:spPr>
          <a:xfrm>
            <a:off x="11367401" y="1317058"/>
            <a:ext cx="3025524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repo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B90944-E08B-1510-6D10-4983C667CC65}"/>
              </a:ext>
            </a:extLst>
          </p:cNvPr>
          <p:cNvSpPr/>
          <p:nvPr/>
        </p:nvSpPr>
        <p:spPr>
          <a:xfrm>
            <a:off x="11394086" y="3868893"/>
            <a:ext cx="3025524" cy="48941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124882-06BC-392C-0094-C456B34DAC56}"/>
              </a:ext>
            </a:extLst>
          </p:cNvPr>
          <p:cNvSpPr/>
          <p:nvPr/>
        </p:nvSpPr>
        <p:spPr>
          <a:xfrm>
            <a:off x="11394086" y="3223254"/>
            <a:ext cx="3025524" cy="4894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list</a:t>
            </a:r>
          </a:p>
        </p:txBody>
      </p:sp>
    </p:spTree>
    <p:extLst>
      <p:ext uri="{BB962C8B-B14F-4D97-AF65-F5344CB8AC3E}">
        <p14:creationId xmlns:p14="http://schemas.microsoft.com/office/powerpoint/2010/main" val="10517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  <p:bldP spid="19" grpId="0" animBg="1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upgrade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status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history</a:t>
            </a:r>
            <a:br>
              <a:rPr lang="en-US" sz="4000" b="1">
                <a:solidFill>
                  <a:srgbClr val="0070C0"/>
                </a:solidFill>
              </a:rPr>
            </a:b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0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Upgrade with --set 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219732" y="5254861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65438" y="5764407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2.0.0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94371" y="5254861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620578" y="5794832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4893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5230193" y="632597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3.0.0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4585333" y="635639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697FC-04F3-A2E3-FBC2-1FD191A15E12}"/>
              </a:ext>
            </a:extLst>
          </p:cNvPr>
          <p:cNvSpPr txBox="1"/>
          <p:nvPr/>
        </p:nvSpPr>
        <p:spPr>
          <a:xfrm>
            <a:off x="5220033" y="680349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4.0.0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24D08F-0B89-40AF-1F9D-FC1750794172}"/>
              </a:ext>
            </a:extLst>
          </p:cNvPr>
          <p:cNvSpPr/>
          <p:nvPr/>
        </p:nvSpPr>
        <p:spPr>
          <a:xfrm>
            <a:off x="4575173" y="683391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C79E701-ABB1-2909-DF11-1D8FFC23E909}"/>
              </a:ext>
            </a:extLst>
          </p:cNvPr>
          <p:cNvSpPr/>
          <p:nvPr/>
        </p:nvSpPr>
        <p:spPr>
          <a:xfrm>
            <a:off x="11258617" y="3152270"/>
            <a:ext cx="3078480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history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48D531A-2C99-9819-34AB-7D6E3A103C33}"/>
              </a:ext>
            </a:extLst>
          </p:cNvPr>
          <p:cNvSpPr/>
          <p:nvPr/>
        </p:nvSpPr>
        <p:spPr>
          <a:xfrm>
            <a:off x="11258617" y="3755506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status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1258617" y="2506631"/>
            <a:ext cx="3078480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</p:spTree>
    <p:extLst>
      <p:ext uri="{BB962C8B-B14F-4D97-AF65-F5344CB8AC3E}">
        <p14:creationId xmlns:p14="http://schemas.microsoft.com/office/powerpoint/2010/main" val="38233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5" grpId="0"/>
      <p:bldP spid="18" grpId="0"/>
      <p:bldP spid="20" grpId="0" animBg="1"/>
      <p:bldP spid="21" grpId="0"/>
      <p:bldP spid="22" grpId="0" animBg="1"/>
      <p:bldP spid="25" grpId="0"/>
      <p:bldP spid="40" grpId="0" animBg="1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with Chart Version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rollback</a:t>
            </a:r>
          </a:p>
        </p:txBody>
      </p:sp>
    </p:spTree>
    <p:extLst>
      <p:ext uri="{BB962C8B-B14F-4D97-AF65-F5344CB8AC3E}">
        <p14:creationId xmlns:p14="http://schemas.microsoft.com/office/powerpoint/2010/main" val="25971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&amp; Upgrade with Chart 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0528531" y="3474972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 “0.3.0”</a:t>
            </a:r>
          </a:p>
        </p:txBody>
      </p:sp>
    </p:spTree>
    <p:extLst>
      <p:ext uri="{BB962C8B-B14F-4D97-AF65-F5344CB8AC3E}">
        <p14:creationId xmlns:p14="http://schemas.microsoft.com/office/powerpoint/2010/main" val="29546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2" grpId="0" animBg="1"/>
      <p:bldP spid="33" grpId="0" animBg="1"/>
      <p:bldP spid="34" grpId="0" animBg="1"/>
      <p:bldP spid="37" grpId="0"/>
      <p:bldP spid="18" grpId="0"/>
      <p:bldP spid="20" grpId="0" animBg="1"/>
      <p:bldP spid="42" grpId="0" animBg="1"/>
      <p:bldP spid="6" grpId="0"/>
      <p:bldP spid="7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Uninstall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025944" y="4391260"/>
            <a:ext cx="427371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44372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66455"/>
            <a:ext cx="3389202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181728" y="153174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180123" y="1078587"/>
            <a:ext cx="3238991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188404" y="2933759"/>
            <a:ext cx="3238991" cy="83751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7297834" y="92517"/>
            <a:ext cx="2623461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</a:t>
            </a:r>
          </a:p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&amp; Azure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165053" y="2004337"/>
            <a:ext cx="3238992" cy="83752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7315199" y="2571886"/>
            <a:ext cx="3818281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Certifications</a:t>
            </a:r>
          </a:p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CKAD, CKA, CKS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156187" y="3978512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7298247" y="1324224"/>
            <a:ext cx="381828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HELM Masterclass</a:t>
            </a:r>
          </a:p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40+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Concept Demos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164469" y="4601886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SRE and IaC DevOps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5D21268-FD51-F94E-B367-4FE48D7DDC6C}"/>
              </a:ext>
            </a:extLst>
          </p:cNvPr>
          <p:cNvSpPr/>
          <p:nvPr/>
        </p:nvSpPr>
        <p:spPr>
          <a:xfrm>
            <a:off x="164469" y="5217874"/>
            <a:ext cx="14283294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 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 on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</a:t>
            </a:r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75</a:t>
            </a:r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Practical Demos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620C376-DD9A-A448-9BF9-C7D204680ED9}"/>
              </a:ext>
            </a:extLst>
          </p:cNvPr>
          <p:cNvSpPr/>
          <p:nvPr/>
        </p:nvSpPr>
        <p:spPr>
          <a:xfrm>
            <a:off x="164468" y="5832465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with IaC DevOps SRE 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25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4C0987-342B-3C4A-8020-121EBEBC910B}"/>
              </a:ext>
            </a:extLst>
          </p:cNvPr>
          <p:cNvSpPr/>
          <p:nvPr/>
        </p:nvSpPr>
        <p:spPr>
          <a:xfrm>
            <a:off x="10047658" y="106812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Jenkins</a:t>
            </a:r>
            <a:endParaRPr lang="en-US" sz="29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5E40F22-D8C4-0741-8E9C-46D22441BDE5}"/>
              </a:ext>
            </a:extLst>
          </p:cNvPr>
          <p:cNvSpPr/>
          <p:nvPr/>
        </p:nvSpPr>
        <p:spPr>
          <a:xfrm>
            <a:off x="10047657" y="698689"/>
            <a:ext cx="1799349" cy="46078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Ansible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890275-9CF7-094F-A3E4-35D24E429B96}"/>
              </a:ext>
            </a:extLst>
          </p:cNvPr>
          <p:cNvSpPr/>
          <p:nvPr/>
        </p:nvSpPr>
        <p:spPr>
          <a:xfrm>
            <a:off x="11243305" y="1314608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Certs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AZ-900, 104, 204, 400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3513871" y="114823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714719" y="1621416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F455F44-32DA-1A46-AB99-A6435821AD5F}"/>
              </a:ext>
            </a:extLst>
          </p:cNvPr>
          <p:cNvSpPr/>
          <p:nvPr/>
        </p:nvSpPr>
        <p:spPr>
          <a:xfrm>
            <a:off x="11243306" y="2579832"/>
            <a:ext cx="3238992" cy="1213210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</a:t>
            </a:r>
          </a:p>
          <a:p>
            <a:pPr algn="ctr"/>
            <a:r>
              <a:rPr lang="en-US" sz="26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&amp; Professional Certs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107B3-5C13-F74F-B34C-1B6E81067DED}"/>
              </a:ext>
            </a:extLst>
          </p:cNvPr>
          <p:cNvSpPr/>
          <p:nvPr/>
        </p:nvSpPr>
        <p:spPr>
          <a:xfrm>
            <a:off x="11973369" y="89788"/>
            <a:ext cx="251876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Part-2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84901" y="6429019"/>
            <a:ext cx="14283293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AWS EKS Elastic Kubernetes Service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50+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E5A58-B530-BA42-9FCE-92444ADA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145" y="215672"/>
            <a:ext cx="3236838" cy="124899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5F6B310-8684-0DCD-1CA9-D42F7528B17E}"/>
              </a:ext>
            </a:extLst>
          </p:cNvPr>
          <p:cNvSpPr/>
          <p:nvPr/>
        </p:nvSpPr>
        <p:spPr>
          <a:xfrm>
            <a:off x="184901" y="7035498"/>
            <a:ext cx="14307230" cy="624100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Kubernetes Engine with DevOps  - 75+</a:t>
            </a:r>
            <a:r>
              <a:rPr lang="en-US" sz="32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Real-World Demos</a:t>
            </a:r>
          </a:p>
        </p:txBody>
      </p:sp>
    </p:spTree>
    <p:extLst>
      <p:ext uri="{BB962C8B-B14F-4D97-AF65-F5344CB8AC3E}">
        <p14:creationId xmlns:p14="http://schemas.microsoft.com/office/powerpoint/2010/main" val="2211179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Uninstall with --keep-history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8975301" y="1253399"/>
            <a:ext cx="5276141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 REL-NAME </a:t>
            </a:r>
            <a:r>
              <a:rPr lang="en-US">
                <a:solidFill>
                  <a:srgbClr val="FFFF00"/>
                </a:solidFill>
              </a:rPr>
              <a:t>--keep-history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/mychart2 --version “0.3.0”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8982558" y="1825945"/>
            <a:ext cx="5268884" cy="9928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Removes all associated resources and </a:t>
            </a:r>
            <a:r>
              <a:rPr lang="en-US">
                <a:solidFill>
                  <a:srgbClr val="FFFF00"/>
                </a:solidFill>
              </a:rPr>
              <a:t>marks</a:t>
            </a:r>
            <a:r>
              <a:rPr lang="en-US"/>
              <a:t> the release as </a:t>
            </a:r>
            <a:r>
              <a:rPr lang="en-US">
                <a:solidFill>
                  <a:srgbClr val="FFFF00"/>
                </a:solidFill>
              </a:rPr>
              <a:t>deleted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8982558" y="2929866"/>
            <a:ext cx="5268884" cy="99287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 addition, also retains the </a:t>
            </a:r>
            <a:r>
              <a:rPr lang="en-US">
                <a:solidFill>
                  <a:srgbClr val="FFFF00"/>
                </a:solidFill>
              </a:rPr>
              <a:t>release history </a:t>
            </a:r>
            <a:r>
              <a:rPr lang="en-US"/>
              <a:t>which helps us to </a:t>
            </a:r>
            <a:r>
              <a:rPr lang="en-US">
                <a:solidFill>
                  <a:srgbClr val="FFFF00"/>
                </a:solidFill>
              </a:rPr>
              <a:t>rollback</a:t>
            </a:r>
            <a:r>
              <a:rPr lang="en-US"/>
              <a:t> to deleted release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8795176" y="1089627"/>
            <a:ext cx="5634257" cy="3294036"/>
          </a:xfrm>
          <a:prstGeom prst="roundRect">
            <a:avLst>
              <a:gd name="adj" fmla="val 8645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10411915" y="3968643"/>
            <a:ext cx="2262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2491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21" grpId="0" animBg="1"/>
      <p:bldP spid="29" grpId="0" animBg="1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38682" y="4391260"/>
            <a:ext cx="51530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--generate-name flag</a:t>
            </a:r>
          </a:p>
        </p:txBody>
      </p:sp>
    </p:spTree>
    <p:extLst>
      <p:ext uri="{BB962C8B-B14F-4D97-AF65-F5344CB8AC3E}">
        <p14:creationId xmlns:p14="http://schemas.microsoft.com/office/powerpoint/2010/main" val="243212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--generate-name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2240154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2786366" y="1729419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1507660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1601775" y="2839653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20455" y="5745741"/>
            <a:ext cx="5123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CHART-NAME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1556883" y="4019828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74191" y="2863769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843333" y="4051974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36056" y="575841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1604978" y="3587605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1601775" y="3246666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1569038" y="4368717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</a:t>
            </a:r>
            <a:r>
              <a:rPr lang="en-US" err="1">
                <a:solidFill>
                  <a:srgbClr val="389954"/>
                </a:solidFill>
              </a:rPr>
              <a:t>stacksimplify</a:t>
            </a:r>
            <a:r>
              <a:rPr lang="en-US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2395399" y="1337295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2628025" y="2083280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6757805" y="1131215"/>
            <a:ext cx="5428263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CHART-NAME --generate-name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6765062" y="1703762"/>
            <a:ext cx="5420797" cy="4894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It auto-generates the RELEASE-NAME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6757805" y="2299192"/>
            <a:ext cx="5420797" cy="1460325"/>
          </a:xfrm>
          <a:prstGeom prst="roundRect">
            <a:avLst>
              <a:gd name="adj" fmla="val 1007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When we are implementing DevOps Pipelines, if we want to generate the names of our releases without throwing </a:t>
            </a:r>
            <a:r>
              <a:rPr lang="en-US">
                <a:solidFill>
                  <a:srgbClr val="FFFF00"/>
                </a:solidFill>
              </a:rPr>
              <a:t>duplicate release errors, </a:t>
            </a:r>
            <a:r>
              <a:rPr lang="en-US"/>
              <a:t>we can use this setting.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6570423" y="1038480"/>
            <a:ext cx="5819823" cy="3141167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7861220" y="3784341"/>
            <a:ext cx="2593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--generate-name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3232178" y="6320172"/>
            <a:ext cx="6214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</a:t>
            </a:r>
            <a:r>
              <a:rPr lang="en-US" err="1">
                <a:solidFill>
                  <a:srgbClr val="0070C0"/>
                </a:solidFill>
              </a:rPr>
              <a:t>stacksimplify</a:t>
            </a:r>
            <a:r>
              <a:rPr lang="en-US">
                <a:solidFill>
                  <a:srgbClr val="0070C0"/>
                </a:solidFill>
              </a:rPr>
              <a:t>/mychart1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</p:spTree>
    <p:extLst>
      <p:ext uri="{BB962C8B-B14F-4D97-AF65-F5344CB8AC3E}">
        <p14:creationId xmlns:p14="http://schemas.microsoft.com/office/powerpoint/2010/main" val="15409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/>
      <p:bldP spid="60" grpId="0"/>
      <p:bldP spid="10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765247" y="4302614"/>
            <a:ext cx="303874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--atomic flag</a:t>
            </a:r>
          </a:p>
        </p:txBody>
      </p:sp>
    </p:spTree>
    <p:extLst>
      <p:ext uri="{BB962C8B-B14F-4D97-AF65-F5344CB8AC3E}">
        <p14:creationId xmlns:p14="http://schemas.microsoft.com/office/powerpoint/2010/main" val="37297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--atomic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195176" y="4954131"/>
            <a:ext cx="3647152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REL-NAME CHART-NAME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10777" y="496680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</a:t>
            </a:r>
            <a:r>
              <a:rPr lang="en-US" sz="1800" err="1">
                <a:solidFill>
                  <a:srgbClr val="389954"/>
                </a:solidFill>
              </a:rPr>
              <a:t>stacksimplify</a:t>
            </a:r>
            <a:r>
              <a:rPr lang="en-US" sz="1800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--atomic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when </a:t>
            </a:r>
            <a:r>
              <a:rPr lang="en-US" sz="1800">
                <a:solidFill>
                  <a:srgbClr val="FFFF00"/>
                </a:solidFill>
              </a:rPr>
              <a:t>--atomic flag </a:t>
            </a:r>
            <a:r>
              <a:rPr lang="en-US" sz="1800">
                <a:solidFill>
                  <a:schemeClr val="bg1"/>
                </a:solidFill>
              </a:rPr>
              <a:t>is set, the installation process </a:t>
            </a:r>
            <a:r>
              <a:rPr lang="en-US" sz="1800">
                <a:solidFill>
                  <a:srgbClr val="FFFF00"/>
                </a:solidFill>
              </a:rPr>
              <a:t>deletes the installation (release) </a:t>
            </a:r>
            <a:r>
              <a:rPr lang="en-US" sz="1800">
                <a:solidFill>
                  <a:schemeClr val="bg1"/>
                </a:solidFill>
              </a:rPr>
              <a:t>on failure.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The </a:t>
            </a:r>
            <a:r>
              <a:rPr lang="en-US" sz="1800">
                <a:solidFill>
                  <a:srgbClr val="FFFF00"/>
                </a:solidFill>
              </a:rPr>
              <a:t>--wait flag </a:t>
            </a:r>
            <a:r>
              <a:rPr lang="en-US" sz="1800"/>
              <a:t>will be set automatically if </a:t>
            </a:r>
            <a:r>
              <a:rPr lang="en-US" sz="1800">
                <a:solidFill>
                  <a:srgbClr val="FFFF00"/>
                </a:solidFill>
              </a:rPr>
              <a:t>--atomic </a:t>
            </a:r>
            <a:r>
              <a:rPr lang="en-US" sz="1800"/>
              <a:t>is used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27414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8336146" y="3988804"/>
            <a:ext cx="136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--atomic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97824" y="5416757"/>
            <a:ext cx="4239366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dev101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</a:t>
            </a:r>
            <a:endParaRPr lang="en-US" sz="1800">
              <a:solidFill>
                <a:srgbClr val="7030A0"/>
              </a:solidFill>
            </a:endParaRP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205B-385A-D0A2-D316-6400191AFBE9}"/>
              </a:ext>
            </a:extLst>
          </p:cNvPr>
          <p:cNvSpPr txBox="1"/>
          <p:nvPr/>
        </p:nvSpPr>
        <p:spPr>
          <a:xfrm>
            <a:off x="2678723" y="5850404"/>
            <a:ext cx="420578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qa101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8344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>
                <a:solidFill>
                  <a:srgbClr val="FFFF00"/>
                </a:solidFill>
              </a:rPr>
              <a:t>--wait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 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will wait until all until all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k8s resources 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(pods, deployments, svc) are in a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ready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 state before marking the release as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successful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. It will wait for as long as 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--timeout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E06E13-4039-7108-7231-E19682541391}"/>
              </a:ext>
            </a:extLst>
          </p:cNvPr>
          <p:cNvSpPr/>
          <p:nvPr/>
        </p:nvSpPr>
        <p:spPr>
          <a:xfrm>
            <a:off x="5233293" y="3457800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rgbClr val="FFFF00"/>
                </a:solidFill>
              </a:rPr>
              <a:t>--timeout </a:t>
            </a:r>
            <a:r>
              <a:rPr lang="en-US" sz="1800"/>
              <a:t>time to wait for any individual Kubernetes operation (like Jobs for hooks) (</a:t>
            </a:r>
            <a:r>
              <a:rPr lang="en-US" sz="1800">
                <a:solidFill>
                  <a:srgbClr val="FFFF00"/>
                </a:solidFill>
              </a:rPr>
              <a:t>default 5m0s</a:t>
            </a:r>
            <a:r>
              <a:rPr lang="en-US" sz="180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AD3977-AB70-5577-229B-9D7159AF49CC}"/>
              </a:ext>
            </a:extLst>
          </p:cNvPr>
          <p:cNvSpPr txBox="1"/>
          <p:nvPr/>
        </p:nvSpPr>
        <p:spPr>
          <a:xfrm>
            <a:off x="2698220" y="6405325"/>
            <a:ext cx="4928479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qa101 </a:t>
            </a:r>
            <a:r>
              <a:rPr lang="en-US" sz="1800" err="1">
                <a:solidFill>
                  <a:srgbClr val="0070C0"/>
                </a:solidFill>
              </a:rPr>
              <a:t>stacksimplify</a:t>
            </a:r>
            <a:r>
              <a:rPr lang="en-US" sz="1800">
                <a:solidFill>
                  <a:srgbClr val="0070C0"/>
                </a:solidFill>
              </a:rPr>
              <a:t>/mychart1 </a:t>
            </a:r>
            <a:r>
              <a:rPr lang="en-US" sz="1800">
                <a:solidFill>
                  <a:srgbClr val="7030A0"/>
                </a:solidFill>
              </a:rPr>
              <a:t>--atomic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CBDE20-4FBC-1A21-9C8E-DF074D443B14}"/>
              </a:ext>
            </a:extLst>
          </p:cNvPr>
          <p:cNvSpPr/>
          <p:nvPr/>
        </p:nvSpPr>
        <p:spPr>
          <a:xfrm>
            <a:off x="7822929" y="5283123"/>
            <a:ext cx="2363688" cy="9366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create a </a:t>
            </a:r>
            <a:r>
              <a:rPr lang="en-US" sz="1800">
                <a:solidFill>
                  <a:srgbClr val="FFFF00"/>
                </a:solidFill>
              </a:rPr>
              <a:t>failed release </a:t>
            </a:r>
            <a:r>
              <a:rPr lang="en-US" sz="1800"/>
              <a:t>due to NodePort conflict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A0A3EA9-CEE8-7FF6-BF00-9665D4480065}"/>
              </a:ext>
            </a:extLst>
          </p:cNvPr>
          <p:cNvSpPr/>
          <p:nvPr/>
        </p:nvSpPr>
        <p:spPr>
          <a:xfrm>
            <a:off x="7819979" y="6594516"/>
            <a:ext cx="2379435" cy="9366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</a:t>
            </a:r>
            <a:r>
              <a:rPr lang="en-US" sz="1800">
                <a:solidFill>
                  <a:srgbClr val="FFFF00"/>
                </a:solidFill>
              </a:rPr>
              <a:t>delete</a:t>
            </a:r>
            <a:r>
              <a:rPr lang="en-US" sz="1800"/>
              <a:t> the release as soon as the </a:t>
            </a:r>
            <a:r>
              <a:rPr lang="en-US" sz="1800">
                <a:solidFill>
                  <a:srgbClr val="FFFF00"/>
                </a:solidFill>
              </a:rPr>
              <a:t>release is failed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A4021BC-882C-61EC-A37C-A0BFC1249819}"/>
              </a:ext>
            </a:extLst>
          </p:cNvPr>
          <p:cNvCxnSpPr>
            <a:stCxn id="43" idx="1"/>
            <a:endCxn id="28" idx="2"/>
          </p:cNvCxnSpPr>
          <p:nvPr/>
        </p:nvCxnSpPr>
        <p:spPr>
          <a:xfrm rot="10800000">
            <a:off x="5162461" y="6774657"/>
            <a:ext cx="2657519" cy="288166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D9EA80B-E8D8-EBE7-833A-BB3E32305A79}"/>
              </a:ext>
            </a:extLst>
          </p:cNvPr>
          <p:cNvCxnSpPr>
            <a:stCxn id="34" idx="1"/>
            <a:endCxn id="6" idx="3"/>
          </p:cNvCxnSpPr>
          <p:nvPr/>
        </p:nvCxnSpPr>
        <p:spPr>
          <a:xfrm rot="10800000" flipV="1">
            <a:off x="6884505" y="5751430"/>
            <a:ext cx="938425" cy="28364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52" grpId="0" animBg="1"/>
      <p:bldP spid="6" grpId="0" animBg="1"/>
      <p:bldP spid="17" grpId="0" animBg="1"/>
      <p:bldP spid="18" grpId="0" animBg="1"/>
      <p:bldP spid="28" grpId="0" animBg="1"/>
      <p:bldP spid="34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29424" y="4315971"/>
            <a:ext cx="547635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Kubernetes Namespaces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C0D5DA-6B2E-AD10-88EB-F15263AB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26431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287030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88332"/>
            <a:ext cx="12618720" cy="1188851"/>
          </a:xfrm>
        </p:spPr>
        <p:txBody>
          <a:bodyPr/>
          <a:lstStyle/>
          <a:p>
            <a:r>
              <a:rPr lang="en-US"/>
              <a:t>Helm with Kubernetes Namespaces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1244" y="5027267"/>
            <a:ext cx="369719" cy="35892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694336" y="4985589"/>
            <a:ext cx="86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4989551"/>
            <a:ext cx="4037422" cy="2586906"/>
          </a:xfrm>
          <a:prstGeom prst="roundRect">
            <a:avLst>
              <a:gd name="adj" fmla="val 50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356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10634" y="5811544"/>
            <a:ext cx="6859701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REL-NAME CHART-NAME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580632" y="5780719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</a:t>
            </a:r>
            <a:r>
              <a:rPr lang="en-US" sz="1800" err="1">
                <a:solidFill>
                  <a:srgbClr val="389954"/>
                </a:solidFill>
              </a:rPr>
              <a:t>stacksimplify</a:t>
            </a:r>
            <a:r>
              <a:rPr lang="en-US" sz="1800">
                <a:solidFill>
                  <a:srgbClr val="389954"/>
                </a:solidFill>
              </a:rPr>
              <a:t>/mychart2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23195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/>
              <a:t>StackSimplify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--namespace dev --create-namespace 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--create-namespace: </a:t>
            </a:r>
            <a:r>
              <a:rPr lang="en-US" sz="1800">
                <a:solidFill>
                  <a:schemeClr val="bg1"/>
                </a:solidFill>
              </a:rPr>
              <a:t>Create the release namespace if not present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--namespace or –n : </a:t>
            </a:r>
            <a:r>
              <a:rPr lang="en-US" sz="1800"/>
              <a:t>In which namespace our k8s resources should be deployed using HELM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31199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6901720" y="4015701"/>
            <a:ext cx="468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--namespace or –n  and --create-namespace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146" y="6528366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575" y="649075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080231" y="5622095"/>
            <a:ext cx="2443797" cy="1792340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471" y="5622095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209972" y="6511419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1753546" y="5810527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</p:cNvCxnSpPr>
          <p:nvPr/>
        </p:nvCxnSpPr>
        <p:spPr>
          <a:xfrm>
            <a:off x="12883376" y="6365910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</p:cNvCxnSpPr>
          <p:nvPr/>
        </p:nvCxnSpPr>
        <p:spPr>
          <a:xfrm>
            <a:off x="12159946" y="6922066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77727" y="6391447"/>
            <a:ext cx="7402785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dev101 </a:t>
            </a:r>
            <a:r>
              <a:rPr lang="en-US" sz="1700" err="1">
                <a:solidFill>
                  <a:srgbClr val="0070C0"/>
                </a:solidFill>
              </a:rPr>
              <a:t>stacksimplify</a:t>
            </a:r>
            <a:r>
              <a:rPr lang="en-US" sz="1700">
                <a:solidFill>
                  <a:srgbClr val="0070C0"/>
                </a:solidFill>
              </a:rPr>
              <a:t>/mychart2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2883376" y="4224121"/>
            <a:ext cx="1013538" cy="1397974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9387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By default, Kubernetes deploys resources in </a:t>
            </a:r>
            <a:r>
              <a:rPr lang="en-US" sz="1800">
                <a:solidFill>
                  <a:srgbClr val="FFFF00"/>
                </a:solidFill>
              </a:rPr>
              <a:t>default namespace</a:t>
            </a:r>
            <a:r>
              <a:rPr lang="en-US" sz="1800">
                <a:solidFill>
                  <a:schemeClr val="bg1"/>
                </a:solidFill>
              </a:rPr>
              <a:t>, so we didn’t use the </a:t>
            </a:r>
            <a:r>
              <a:rPr lang="en-US" sz="1800">
                <a:solidFill>
                  <a:srgbClr val="FFFF00"/>
                </a:solidFill>
              </a:rPr>
              <a:t>-n or --namespace </a:t>
            </a:r>
            <a:r>
              <a:rPr lang="en-US" sz="1800">
                <a:solidFill>
                  <a:schemeClr val="bg1"/>
                </a:solidFill>
              </a:rPr>
              <a:t>in our previous demos with HELM Commands.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A55808-78D9-A2F7-E0AB-7A4A3DB383FB}"/>
              </a:ext>
            </a:extLst>
          </p:cNvPr>
          <p:cNvSpPr/>
          <p:nvPr/>
        </p:nvSpPr>
        <p:spPr>
          <a:xfrm>
            <a:off x="5225143" y="3457212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Important Note: </a:t>
            </a:r>
            <a:r>
              <a:rPr lang="en-US" sz="1800"/>
              <a:t>During helm </a:t>
            </a:r>
            <a:r>
              <a:rPr lang="en-US" sz="1800">
                <a:solidFill>
                  <a:srgbClr val="FFFF00"/>
                </a:solidFill>
              </a:rPr>
              <a:t>uninstall</a:t>
            </a:r>
            <a:r>
              <a:rPr lang="en-US" sz="1800"/>
              <a:t>, the created namespace will </a:t>
            </a:r>
            <a:r>
              <a:rPr lang="en-US" sz="1800">
                <a:solidFill>
                  <a:srgbClr val="FFFF00"/>
                </a:solidFill>
              </a:rPr>
              <a:t>not get deleted</a:t>
            </a:r>
            <a:r>
              <a:rPr lang="en-US" sz="1800"/>
              <a:t>, only </a:t>
            </a:r>
            <a:r>
              <a:rPr lang="en-US" sz="1800">
                <a:solidFill>
                  <a:srgbClr val="FFFF00"/>
                </a:solidFill>
              </a:rPr>
              <a:t>k8s resources </a:t>
            </a:r>
            <a:r>
              <a:rPr lang="en-US" sz="1800"/>
              <a:t>deployed in that namespace will be deleted.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A475C66-EB75-6E82-F5F6-FD14849E69E7}"/>
              </a:ext>
            </a:extLst>
          </p:cNvPr>
          <p:cNvSpPr/>
          <p:nvPr/>
        </p:nvSpPr>
        <p:spPr>
          <a:xfrm>
            <a:off x="10773790" y="5260369"/>
            <a:ext cx="3123124" cy="2225653"/>
          </a:xfrm>
          <a:prstGeom prst="roundRect">
            <a:avLst>
              <a:gd name="adj" fmla="val 4433"/>
            </a:avLst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EE3982F4-7743-4AE8-CB40-C45A16A8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432" y="5288014"/>
            <a:ext cx="383841" cy="3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529850-DD08-AAEF-DC59-5958853707CD}"/>
              </a:ext>
            </a:extLst>
          </p:cNvPr>
          <p:cNvSpPr txBox="1"/>
          <p:nvPr/>
        </p:nvSpPr>
        <p:spPr>
          <a:xfrm>
            <a:off x="11135040" y="5278736"/>
            <a:ext cx="1176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00B0F0"/>
                </a:solidFill>
              </a:rPr>
              <a:t>dev Namespace</a:t>
            </a:r>
          </a:p>
        </p:txBody>
      </p:sp>
    </p:spTree>
    <p:extLst>
      <p:ext uri="{BB962C8B-B14F-4D97-AF65-F5344CB8AC3E}">
        <p14:creationId xmlns:p14="http://schemas.microsoft.com/office/powerpoint/2010/main" val="21640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 animBg="1"/>
      <p:bldP spid="60" grpId="0"/>
      <p:bldP spid="1024" grpId="0"/>
      <p:bldP spid="17" grpId="0" animBg="1"/>
      <p:bldP spid="7" grpId="0" animBg="1"/>
      <p:bldP spid="46" grpId="0" animBg="1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668848" y="4201375"/>
            <a:ext cx="385186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Override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C9F15-721E-BA7C-B4E5-F97CD12E229C}"/>
              </a:ext>
            </a:extLst>
          </p:cNvPr>
          <p:cNvSpPr txBox="1">
            <a:spLocks/>
          </p:cNvSpPr>
          <p:nvPr/>
        </p:nvSpPr>
        <p:spPr>
          <a:xfrm>
            <a:off x="5814646" y="5099926"/>
            <a:ext cx="482655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upgrade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get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43348"/>
            <a:ext cx="12618720" cy="1188851"/>
          </a:xfrm>
        </p:spPr>
        <p:txBody>
          <a:bodyPr/>
          <a:lstStyle/>
          <a:p>
            <a:r>
              <a:rPr lang="en-US"/>
              <a:t>Helm - Override Values --set, -f and get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3984672" y="1090902"/>
            <a:ext cx="9856430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--set </a:t>
            </a:r>
            <a:r>
              <a:rPr lang="en-US" err="1"/>
              <a:t>service.nodePort</a:t>
            </a:r>
            <a:r>
              <a:rPr lang="en-US"/>
              <a:t>=31240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F1AEE3-70EA-E2C3-56D5-3F7437CC6C18}"/>
              </a:ext>
            </a:extLst>
          </p:cNvPr>
          <p:cNvSpPr/>
          <p:nvPr/>
        </p:nvSpPr>
        <p:spPr>
          <a:xfrm>
            <a:off x="4477046" y="3689084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stacksimplify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 </a:t>
            </a:r>
            <a:r>
              <a:rPr lang="en-IN" b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789297" y="935737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789297" y="3374683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--values or -f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EADBB6-F21C-26DA-F059-F8DF8975F1E8}"/>
              </a:ext>
            </a:extLst>
          </p:cNvPr>
          <p:cNvSpPr/>
          <p:nvPr/>
        </p:nvSpPr>
        <p:spPr>
          <a:xfrm>
            <a:off x="4507193" y="4313756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stacksimplify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--values </a:t>
            </a:r>
            <a:r>
              <a:rPr lang="en-IN" b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AD2EDC-FE9A-496A-2CED-50C8494428B7}"/>
              </a:ext>
            </a:extLst>
          </p:cNvPr>
          <p:cNvSpPr/>
          <p:nvPr/>
        </p:nvSpPr>
        <p:spPr>
          <a:xfrm>
            <a:off x="598379" y="808191"/>
            <a:ext cx="13433641" cy="199844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BAB8C3-368C-46B4-EFF3-92896D4E939F}"/>
              </a:ext>
            </a:extLst>
          </p:cNvPr>
          <p:cNvSpPr/>
          <p:nvPr/>
        </p:nvSpPr>
        <p:spPr>
          <a:xfrm>
            <a:off x="598379" y="3305206"/>
            <a:ext cx="13433641" cy="1914211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C62F88-FE87-1B31-A96D-859C32A06C07}"/>
              </a:ext>
            </a:extLst>
          </p:cNvPr>
          <p:cNvSpPr/>
          <p:nvPr/>
        </p:nvSpPr>
        <p:spPr>
          <a:xfrm>
            <a:off x="3984672" y="1745720"/>
            <a:ext cx="9856431" cy="53256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Already covered in </a:t>
            </a:r>
            <a:r>
              <a:rPr lang="en-US" sz="2000">
                <a:solidFill>
                  <a:srgbClr val="FFFF00"/>
                </a:solidFill>
              </a:rPr>
              <a:t>Demo-3</a:t>
            </a:r>
            <a:r>
              <a:rPr lang="en-US" sz="2000"/>
              <a:t>, here we are going to use to learn </a:t>
            </a:r>
            <a:r>
              <a:rPr lang="en-US" sz="2000">
                <a:solidFill>
                  <a:srgbClr val="FFFF00"/>
                </a:solidFill>
              </a:rPr>
              <a:t>--dry-run </a:t>
            </a:r>
            <a:r>
              <a:rPr lang="en-US" sz="2000"/>
              <a:t>and </a:t>
            </a:r>
            <a:r>
              <a:rPr lang="en-US" sz="2000">
                <a:solidFill>
                  <a:srgbClr val="FFFF00"/>
                </a:solidFill>
              </a:rPr>
              <a:t>--debug </a:t>
            </a:r>
            <a:r>
              <a:rPr lang="en-US" sz="2000"/>
              <a:t>flags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02D79B-6B60-81C7-FDAC-AE3DD92A1310}"/>
              </a:ext>
            </a:extLst>
          </p:cNvPr>
          <p:cNvSpPr/>
          <p:nvPr/>
        </p:nvSpPr>
        <p:spPr>
          <a:xfrm>
            <a:off x="648255" y="6374684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values</a:t>
            </a:r>
            <a:r>
              <a:rPr lang="en-US"/>
              <a:t> RELEASE_NAME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C16FB7-F35F-413F-D318-8721B7DD45EB}"/>
              </a:ext>
            </a:extLst>
          </p:cNvPr>
          <p:cNvSpPr/>
          <p:nvPr/>
        </p:nvSpPr>
        <p:spPr>
          <a:xfrm>
            <a:off x="648255" y="7018096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manifest</a:t>
            </a:r>
            <a:r>
              <a:rPr lang="en-US"/>
              <a:t> RELEASE-NAME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51E723-DCDB-148B-AFCB-FA2DBE8BE4DC}"/>
              </a:ext>
            </a:extLst>
          </p:cNvPr>
          <p:cNvSpPr/>
          <p:nvPr/>
        </p:nvSpPr>
        <p:spPr>
          <a:xfrm>
            <a:off x="5228377" y="636430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52B8E7-A2BE-7B78-5D2B-83569A67A08C}"/>
              </a:ext>
            </a:extLst>
          </p:cNvPr>
          <p:cNvSpPr/>
          <p:nvPr/>
        </p:nvSpPr>
        <p:spPr>
          <a:xfrm>
            <a:off x="5228377" y="7033195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9DA6B6-018A-8DA7-E17B-8FF86957F027}"/>
              </a:ext>
            </a:extLst>
          </p:cNvPr>
          <p:cNvSpPr/>
          <p:nvPr/>
        </p:nvSpPr>
        <p:spPr>
          <a:xfrm>
            <a:off x="648255" y="5695405"/>
            <a:ext cx="13383765" cy="5325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helm get: </a:t>
            </a:r>
            <a:r>
              <a:rPr lang="en-US">
                <a:solidFill>
                  <a:srgbClr val="FFFF00"/>
                </a:solidFill>
              </a:rPr>
              <a:t>Downloads</a:t>
            </a:r>
            <a:r>
              <a:rPr lang="en-US"/>
              <a:t> information from a named release. Can extract info from releases like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, myapp101 </a:t>
            </a:r>
            <a:r>
              <a:rPr lang="en-US" err="1"/>
              <a:t>etc</a:t>
            </a:r>
            <a:r>
              <a:rPr lang="en-US"/>
              <a:t>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24095F-B6EC-7E2F-E3F6-8F62E3EF9418}"/>
              </a:ext>
            </a:extLst>
          </p:cNvPr>
          <p:cNvSpPr/>
          <p:nvPr/>
        </p:nvSpPr>
        <p:spPr>
          <a:xfrm>
            <a:off x="9758623" y="635675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</p:spTree>
    <p:extLst>
      <p:ext uri="{BB962C8B-B14F-4D97-AF65-F5344CB8AC3E}">
        <p14:creationId xmlns:p14="http://schemas.microsoft.com/office/powerpoint/2010/main" val="25628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6860"/>
            <a:ext cx="12618720" cy="1188851"/>
          </a:xfrm>
        </p:spPr>
        <p:txBody>
          <a:bodyPr/>
          <a:lstStyle/>
          <a:p>
            <a:r>
              <a:rPr lang="en-US"/>
              <a:t>Helm  --dry-run and --debug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4144954" y="67779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304351" y="765454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</a:t>
            </a:r>
          </a:p>
          <a:p>
            <a:pPr algn="ctr"/>
            <a:r>
              <a:rPr lang="en-US" sz="2800"/>
              <a:t>(Simulate)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304351" y="3234366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--debug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202DE9-CD51-A78F-7C28-AE1CF20338CC}"/>
              </a:ext>
            </a:extLst>
          </p:cNvPr>
          <p:cNvSpPr/>
          <p:nvPr/>
        </p:nvSpPr>
        <p:spPr>
          <a:xfrm>
            <a:off x="4160028" y="1254287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B282FD-C699-D26A-90D0-E9F6FA6C473A}"/>
              </a:ext>
            </a:extLst>
          </p:cNvPr>
          <p:cNvSpPr/>
          <p:nvPr/>
        </p:nvSpPr>
        <p:spPr>
          <a:xfrm>
            <a:off x="4160028" y="184541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6CD01E-51EB-679C-4C0A-008B5217ECCF}"/>
              </a:ext>
            </a:extLst>
          </p:cNvPr>
          <p:cNvSpPr/>
          <p:nvPr/>
        </p:nvSpPr>
        <p:spPr>
          <a:xfrm>
            <a:off x="4160028" y="2436543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072FE2-BD68-67A0-2494-3A5D0FEEF588}"/>
              </a:ext>
            </a:extLst>
          </p:cNvPr>
          <p:cNvSpPr/>
          <p:nvPr/>
        </p:nvSpPr>
        <p:spPr>
          <a:xfrm>
            <a:off x="4190176" y="3735232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177905-A3FF-5282-0350-E0FB2FB3AFC8}"/>
              </a:ext>
            </a:extLst>
          </p:cNvPr>
          <p:cNvSpPr/>
          <p:nvPr/>
        </p:nvSpPr>
        <p:spPr>
          <a:xfrm>
            <a:off x="4205250" y="4326360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466E1C-88DB-2A1F-7A89-FDF844614C2A}"/>
              </a:ext>
            </a:extLst>
          </p:cNvPr>
          <p:cNvSpPr/>
          <p:nvPr/>
        </p:nvSpPr>
        <p:spPr>
          <a:xfrm>
            <a:off x="4190176" y="3132919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--debug: </a:t>
            </a:r>
            <a:r>
              <a:rPr lang="en-US" sz="2000"/>
              <a:t>enables </a:t>
            </a:r>
            <a:r>
              <a:rPr lang="en-US" sz="2000">
                <a:solidFill>
                  <a:srgbClr val="FFFF00"/>
                </a:solidFill>
              </a:rPr>
              <a:t>verbose</a:t>
            </a:r>
            <a:r>
              <a:rPr lang="en-US" sz="2000"/>
              <a:t> output (Will be present in most of the HELM commands)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0D4004-B297-3963-AC54-CE7146485663}"/>
              </a:ext>
            </a:extLst>
          </p:cNvPr>
          <p:cNvSpPr/>
          <p:nvPr/>
        </p:nvSpPr>
        <p:spPr>
          <a:xfrm>
            <a:off x="4175102" y="5549406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install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630A0-F695-560B-B41C-B450855F3154}"/>
              </a:ext>
            </a:extLst>
          </p:cNvPr>
          <p:cNvSpPr/>
          <p:nvPr/>
        </p:nvSpPr>
        <p:spPr>
          <a:xfrm>
            <a:off x="4190176" y="6110390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upgrade</a:t>
            </a:r>
            <a:r>
              <a:rPr lang="en-US"/>
              <a:t> myapp901 </a:t>
            </a:r>
            <a:r>
              <a:rPr lang="en-US" err="1"/>
              <a:t>stacksimplify</a:t>
            </a:r>
            <a:r>
              <a:rPr lang="en-US"/>
              <a:t>/mychart1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2983BF-2719-98C6-7142-9330C83593D8}"/>
              </a:ext>
            </a:extLst>
          </p:cNvPr>
          <p:cNvSpPr/>
          <p:nvPr/>
        </p:nvSpPr>
        <p:spPr>
          <a:xfrm>
            <a:off x="4190176" y="6651278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BC0DA49-45A3-26E9-170E-026171A0CFAC}"/>
              </a:ext>
            </a:extLst>
          </p:cNvPr>
          <p:cNvSpPr/>
          <p:nvPr/>
        </p:nvSpPr>
        <p:spPr>
          <a:xfrm>
            <a:off x="4190176" y="7212262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53A4B5-2364-2CD9-732B-24D165AFCE82}"/>
              </a:ext>
            </a:extLst>
          </p:cNvPr>
          <p:cNvCxnSpPr/>
          <p:nvPr/>
        </p:nvCxnSpPr>
        <p:spPr>
          <a:xfrm>
            <a:off x="304351" y="3027322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BDA3DC-10D4-8802-452D-25C62BC3A2AF}"/>
              </a:ext>
            </a:extLst>
          </p:cNvPr>
          <p:cNvCxnSpPr/>
          <p:nvPr/>
        </p:nvCxnSpPr>
        <p:spPr>
          <a:xfrm>
            <a:off x="205541" y="5490839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5120993-8860-1CDB-A007-740D4E1D9CEB}"/>
              </a:ext>
            </a:extLst>
          </p:cNvPr>
          <p:cNvSpPr/>
          <p:nvPr/>
        </p:nvSpPr>
        <p:spPr>
          <a:xfrm>
            <a:off x="304350" y="5591705"/>
            <a:ext cx="3004457" cy="176086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 </a:t>
            </a:r>
          </a:p>
          <a:p>
            <a:pPr algn="ctr"/>
            <a:r>
              <a:rPr lang="en-US" sz="2800"/>
              <a:t>&amp; </a:t>
            </a:r>
          </a:p>
          <a:p>
            <a:pPr algn="ctr"/>
            <a:r>
              <a:rPr lang="en-US" sz="2800"/>
              <a:t>--debug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CF46598-FA33-04B6-8519-C0B5EED3504A}"/>
              </a:ext>
            </a:extLst>
          </p:cNvPr>
          <p:cNvSpPr/>
          <p:nvPr/>
        </p:nvSpPr>
        <p:spPr>
          <a:xfrm>
            <a:off x="4205249" y="4904821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7" grpId="0" animBg="1"/>
      <p:bldP spid="10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- 75+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8717973" y="3558559"/>
            <a:ext cx="5663635" cy="62480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8717972" y="4280699"/>
            <a:ext cx="5663635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315198" y="4989695"/>
            <a:ext cx="7091948" cy="611053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4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315197" y="5674782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340737" y="6385151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959" y="3893038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378524" y="7095520"/>
            <a:ext cx="7066409" cy="62480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3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</p:spTree>
    <p:extLst>
      <p:ext uri="{BB962C8B-B14F-4D97-AF65-F5344CB8AC3E}">
        <p14:creationId xmlns:p14="http://schemas.microsoft.com/office/powerpoint/2010/main" val="351589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Create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592998" y="4314092"/>
            <a:ext cx="5444404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Understand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Chart Folder 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Demo-10</a:t>
            </a:r>
          </a:p>
        </p:txBody>
      </p:sp>
    </p:spTree>
    <p:extLst>
      <p:ext uri="{BB962C8B-B14F-4D97-AF65-F5344CB8AC3E}">
        <p14:creationId xmlns:p14="http://schemas.microsoft.com/office/powerpoint/2010/main" val="406699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.</a:t>
            </a:r>
            <a:r>
              <a:rPr lang="en-US" b="1" err="1">
                <a:solidFill>
                  <a:srgbClr val="C00000"/>
                </a:solidFill>
              </a:rPr>
              <a:t>helmignore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patterns to ignore when packaging helm charts</a:t>
            </a:r>
          </a:p>
          <a:p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all important chart information (chart metadata)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9785B-1899-ABE3-304F-1F24AA1C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09" y="4247510"/>
            <a:ext cx="5546551" cy="328875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317CAD-3A4E-F123-5B72-76C9A9A168B2}"/>
              </a:ext>
            </a:extLst>
          </p:cNvPr>
          <p:cNvSpPr/>
          <p:nvPr/>
        </p:nvSpPr>
        <p:spPr>
          <a:xfrm>
            <a:off x="1647930" y="1688123"/>
            <a:ext cx="2280975" cy="40193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2E0B5C-D030-BB30-2CF9-D5F64F3ED467}"/>
              </a:ext>
            </a:extLst>
          </p:cNvPr>
          <p:cNvSpPr/>
          <p:nvPr/>
        </p:nvSpPr>
        <p:spPr>
          <a:xfrm>
            <a:off x="1654404" y="2137152"/>
            <a:ext cx="2280975" cy="40193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configuration values for this chart</a:t>
            </a:r>
          </a:p>
          <a:p>
            <a:pPr lvl="1"/>
            <a:r>
              <a:rPr lang="en-US"/>
              <a:t>We have implemented multiple demos by overriding values from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using </a:t>
            </a:r>
            <a:r>
              <a:rPr lang="en-US">
                <a:solidFill>
                  <a:srgbClr val="0070C0"/>
                </a:solidFill>
              </a:rPr>
              <a:t>–f </a:t>
            </a:r>
            <a:r>
              <a:rPr lang="en-US" err="1">
                <a:solidFill>
                  <a:srgbClr val="0070C0"/>
                </a:solidFill>
              </a:rPr>
              <a:t>myvalues.yaml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--set</a:t>
            </a:r>
          </a:p>
          <a:p>
            <a:r>
              <a:rPr lang="en-US" b="1">
                <a:solidFill>
                  <a:srgbClr val="C00000"/>
                </a:solidFill>
              </a:rPr>
              <a:t>charts folder</a:t>
            </a:r>
          </a:p>
          <a:p>
            <a:pPr lvl="1"/>
            <a:r>
              <a:rPr lang="en-US"/>
              <a:t>A directory containing any charts upon which this (parent chart) chart </a:t>
            </a:r>
            <a:r>
              <a:rPr lang="en-US">
                <a:solidFill>
                  <a:srgbClr val="0070C0"/>
                </a:solidFill>
              </a:rPr>
              <a:t>depends</a:t>
            </a:r>
            <a:endParaRPr lang="en-US"/>
          </a:p>
          <a:p>
            <a:pPr lvl="1"/>
            <a:r>
              <a:rPr lang="en-US" b="1"/>
              <a:t>Example:</a:t>
            </a:r>
          </a:p>
          <a:p>
            <a:pPr lvl="2"/>
            <a:r>
              <a:rPr lang="en-US" b="1"/>
              <a:t>Parent Chart: </a:t>
            </a:r>
            <a:r>
              <a:rPr lang="en-US"/>
              <a:t>UMS App</a:t>
            </a:r>
          </a:p>
          <a:p>
            <a:pPr lvl="2"/>
            <a:r>
              <a:rPr lang="en-US" b="1"/>
              <a:t>Sub Chart (charts folder): </a:t>
            </a:r>
            <a:r>
              <a:rPr lang="en-US" err="1"/>
              <a:t>mysql</a:t>
            </a:r>
            <a:r>
              <a:rPr lang="en-US"/>
              <a:t> </a:t>
            </a:r>
            <a:r>
              <a:rPr lang="en-US" err="1"/>
              <a:t>db</a:t>
            </a:r>
            <a:r>
              <a:rPr lang="en-US"/>
              <a:t> chart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3" y="7204668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83C21B-97E7-3CD1-DD63-6087B9B15BBE}"/>
              </a:ext>
            </a:extLst>
          </p:cNvPr>
          <p:cNvSpPr/>
          <p:nvPr/>
        </p:nvSpPr>
        <p:spPr>
          <a:xfrm>
            <a:off x="1654402" y="2553956"/>
            <a:ext cx="2264453" cy="3617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92500"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 folder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directory</a:t>
            </a:r>
            <a:r>
              <a:rPr lang="en-US"/>
              <a:t> of templates that, when combined with </a:t>
            </a:r>
            <a:r>
              <a:rPr lang="en-US">
                <a:solidFill>
                  <a:srgbClr val="0070C0"/>
                </a:solidFill>
              </a:rPr>
              <a:t>values</a:t>
            </a:r>
            <a:r>
              <a:rPr lang="en-US"/>
              <a:t>, will generate valid </a:t>
            </a:r>
            <a:r>
              <a:rPr lang="en-US">
                <a:solidFill>
                  <a:srgbClr val="0070C0"/>
                </a:solidFill>
              </a:rPr>
              <a:t>Kubernetes manifest </a:t>
            </a:r>
            <a:r>
              <a:rPr lang="en-US"/>
              <a:t>files.</a:t>
            </a:r>
          </a:p>
          <a:p>
            <a:pPr lvl="1"/>
            <a:r>
              <a:rPr lang="en-IN"/>
              <a:t>This is where </a:t>
            </a:r>
            <a:r>
              <a:rPr lang="en-IN">
                <a:solidFill>
                  <a:srgbClr val="0070C0"/>
                </a:solidFill>
              </a:rPr>
              <a:t>Helm finds the YAML manifests</a:t>
            </a:r>
            <a:r>
              <a:rPr lang="en-IN"/>
              <a:t> for our Services, Deployments and other Kubernetes objects.</a:t>
            </a:r>
          </a:p>
          <a:p>
            <a:pPr lvl="1"/>
            <a:r>
              <a:rPr lang="en-IN"/>
              <a:t>If we already have Kubernetes resources for our application, we just to need to </a:t>
            </a:r>
            <a:r>
              <a:rPr lang="en-IN">
                <a:solidFill>
                  <a:srgbClr val="0070C0"/>
                </a:solidFill>
              </a:rPr>
              <a:t>convert them to Helm equivalent </a:t>
            </a:r>
            <a:r>
              <a:rPr lang="en-IN"/>
              <a:t>and put them in </a:t>
            </a:r>
            <a:r>
              <a:rPr lang="en-IN">
                <a:solidFill>
                  <a:srgbClr val="0070C0"/>
                </a:solidFill>
              </a:rPr>
              <a:t>templates folder </a:t>
            </a:r>
            <a:r>
              <a:rPr lang="en-IN"/>
              <a:t>so that we can deploy them using </a:t>
            </a:r>
            <a:r>
              <a:rPr lang="en-IN">
                <a:solidFill>
                  <a:srgbClr val="0070C0"/>
                </a:solidFill>
              </a:rPr>
              <a:t>helm install</a:t>
            </a:r>
            <a:r>
              <a:rPr lang="en-IN"/>
              <a:t> command </a:t>
            </a:r>
          </a:p>
          <a:p>
            <a:pPr lvl="1"/>
            <a:r>
              <a:rPr lang="en-IN"/>
              <a:t>Helm runs each file in this directory through a </a:t>
            </a:r>
            <a:r>
              <a:rPr lang="en-IN">
                <a:solidFill>
                  <a:srgbClr val="0070C0"/>
                </a:solidFill>
              </a:rPr>
              <a:t>Go template rendering engine</a:t>
            </a:r>
            <a:r>
              <a:rPr lang="en-IN"/>
              <a:t>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1" y="3011791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EDEC6D-8760-999E-42D8-FC146B790DD4}"/>
              </a:ext>
            </a:extLst>
          </p:cNvPr>
          <p:cNvSpPr/>
          <p:nvPr/>
        </p:nvSpPr>
        <p:spPr>
          <a:xfrm>
            <a:off x="1574013" y="4241976"/>
            <a:ext cx="4846884" cy="2108582"/>
          </a:xfrm>
          <a:prstGeom prst="roundRect">
            <a:avLst>
              <a:gd name="adj" fmla="val 951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45CC5-76B9-65BC-EADF-80E71344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19" y="5554453"/>
            <a:ext cx="6950947" cy="2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tests folder</a:t>
            </a:r>
          </a:p>
          <a:p>
            <a:pPr lvl="1"/>
            <a:r>
              <a:rPr lang="en-IN"/>
              <a:t>We write tests that </a:t>
            </a:r>
            <a:r>
              <a:rPr lang="en-IN">
                <a:solidFill>
                  <a:srgbClr val="0070C0"/>
                </a:solidFill>
              </a:rPr>
              <a:t>validate</a:t>
            </a:r>
            <a:r>
              <a:rPr lang="en-IN"/>
              <a:t> our chart works </a:t>
            </a:r>
            <a:r>
              <a:rPr lang="en-IN">
                <a:solidFill>
                  <a:srgbClr val="0070C0"/>
                </a:solidFill>
              </a:rPr>
              <a:t>as expected </a:t>
            </a:r>
            <a:r>
              <a:rPr lang="en-IN"/>
              <a:t>when it is installed. </a:t>
            </a:r>
          </a:p>
          <a:p>
            <a:pPr lvl="1"/>
            <a:r>
              <a:rPr lang="en-IN"/>
              <a:t>These tests also </a:t>
            </a:r>
            <a:r>
              <a:rPr lang="en-IN">
                <a:solidFill>
                  <a:srgbClr val="0070C0"/>
                </a:solidFill>
              </a:rPr>
              <a:t>help</a:t>
            </a:r>
            <a:r>
              <a:rPr lang="en-IN"/>
              <a:t> the chart consumer understand what this Helm chart is supposed to do.</a:t>
            </a:r>
          </a:p>
          <a:p>
            <a:r>
              <a:rPr lang="en-IN" b="1">
                <a:solidFill>
                  <a:srgbClr val="C00000"/>
                </a:solidFill>
              </a:rPr>
              <a:t>Example Tests</a:t>
            </a:r>
          </a:p>
          <a:p>
            <a:pPr lvl="1"/>
            <a:r>
              <a:rPr lang="en-IN"/>
              <a:t>Verify </a:t>
            </a:r>
            <a:r>
              <a:rPr lang="en-IN">
                <a:solidFill>
                  <a:srgbClr val="0070C0"/>
                </a:solidFill>
              </a:rPr>
              <a:t>k8s services </a:t>
            </a:r>
            <a:r>
              <a:rPr lang="en-IN"/>
              <a:t>in chart are up and correctly load balancing</a:t>
            </a:r>
          </a:p>
          <a:p>
            <a:pPr lvl="1"/>
            <a:r>
              <a:rPr lang="en-IN"/>
              <a:t>Verify if </a:t>
            </a:r>
            <a:r>
              <a:rPr lang="en-IN">
                <a:solidFill>
                  <a:srgbClr val="0070C0"/>
                </a:solidFill>
              </a:rPr>
              <a:t>application</a:t>
            </a:r>
            <a:r>
              <a:rPr lang="en-IN"/>
              <a:t> is up and running after deploying the Chart</a:t>
            </a:r>
          </a:p>
          <a:p>
            <a:pPr lvl="1"/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6307649"/>
            <a:ext cx="4803157" cy="9171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580E11-571E-DA90-E80E-45215BB2C0A3}"/>
              </a:ext>
            </a:extLst>
          </p:cNvPr>
          <p:cNvSpPr/>
          <p:nvPr/>
        </p:nvSpPr>
        <p:spPr>
          <a:xfrm>
            <a:off x="8279072" y="6572455"/>
            <a:ext cx="5064369" cy="43815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helm test RELEASE-NAME</a:t>
            </a:r>
          </a:p>
        </p:txBody>
      </p:sp>
    </p:spTree>
    <p:extLst>
      <p:ext uri="{BB962C8B-B14F-4D97-AF65-F5344CB8AC3E}">
        <p14:creationId xmlns:p14="http://schemas.microsoft.com/office/powerpoint/2010/main" val="30033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32C5BE-9D9F-87E5-EFEE-6EEFCDF87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CA50-DEA9-0ACB-6AC0-52DC751C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608" y="1346283"/>
            <a:ext cx="7877906" cy="6264765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README.md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We will document on how to use this HELM Chart in this file</a:t>
            </a:r>
          </a:p>
          <a:p>
            <a:r>
              <a:rPr lang="en-US" b="1">
                <a:solidFill>
                  <a:srgbClr val="C00000"/>
                </a:solidFill>
              </a:rPr>
              <a:t>LICENSE</a:t>
            </a:r>
          </a:p>
          <a:p>
            <a:pPr lvl="1"/>
            <a:r>
              <a:rPr lang="en-US"/>
              <a:t>License file about usage of HELM Chart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CDCA2-6877-E576-1664-1E021810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C2C0-CACE-BDE8-9F4A-3AA1466C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9" y="1346283"/>
            <a:ext cx="5976257" cy="626476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2D0172-36B7-A85E-AB28-6D88F1FB9AC4}"/>
              </a:ext>
            </a:extLst>
          </p:cNvPr>
          <p:cNvSpPr/>
          <p:nvPr/>
        </p:nvSpPr>
        <p:spPr>
          <a:xfrm>
            <a:off x="1316290" y="2853732"/>
            <a:ext cx="1808748" cy="3416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F4AA60-3C40-597C-D76E-B110094ECB4F}"/>
              </a:ext>
            </a:extLst>
          </p:cNvPr>
          <p:cNvSpPr/>
          <p:nvPr/>
        </p:nvSpPr>
        <p:spPr>
          <a:xfrm>
            <a:off x="1316290" y="2458494"/>
            <a:ext cx="1808748" cy="34164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Built-In Objects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600112" y="5195651"/>
            <a:ext cx="185546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.Release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.Chart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8189049" y="5195651"/>
            <a:ext cx="238893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.Capabilities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.Template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.Files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617589" y="4315971"/>
            <a:ext cx="333096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Root Object dot  (.)</a:t>
            </a:r>
          </a:p>
        </p:txBody>
      </p:sp>
    </p:spTree>
    <p:extLst>
      <p:ext uri="{BB962C8B-B14F-4D97-AF65-F5344CB8AC3E}">
        <p14:creationId xmlns:p14="http://schemas.microsoft.com/office/powerpoint/2010/main" val="1388932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8" y="102092"/>
            <a:ext cx="12416245" cy="708678"/>
          </a:xfrm>
        </p:spPr>
        <p:txBody>
          <a:bodyPr>
            <a:noAutofit/>
          </a:bodyPr>
          <a:lstStyle/>
          <a:p>
            <a:r>
              <a:rPr lang="en-US"/>
              <a:t>Helm Built-In Object - Root Object (.)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016872"/>
            <a:ext cx="6169688" cy="6672105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Root Object dot or Period (.)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Top</a:t>
            </a:r>
            <a:r>
              <a:rPr lang="en-US"/>
              <a:t> level Helm Object</a:t>
            </a:r>
          </a:p>
          <a:p>
            <a:pPr lvl="1"/>
            <a:r>
              <a:rPr lang="en-US"/>
              <a:t>At the top-level Helm initializes dot (.) </a:t>
            </a:r>
            <a:r>
              <a:rPr lang="en-US">
                <a:solidFill>
                  <a:srgbClr val="0070C0"/>
                </a:solidFill>
              </a:rPr>
              <a:t>to an object </a:t>
            </a:r>
            <a:r>
              <a:rPr lang="en-US"/>
              <a:t>with keys like </a:t>
            </a:r>
          </a:p>
          <a:p>
            <a:pPr lvl="2"/>
            <a:r>
              <a:rPr lang="en-US"/>
              <a:t>.Release</a:t>
            </a:r>
          </a:p>
          <a:p>
            <a:pPr lvl="2"/>
            <a:r>
              <a:rPr lang="en-US"/>
              <a:t>.Values</a:t>
            </a:r>
          </a:p>
          <a:p>
            <a:pPr lvl="2"/>
            <a:r>
              <a:rPr lang="en-US"/>
              <a:t>.Chart</a:t>
            </a:r>
          </a:p>
          <a:p>
            <a:pPr lvl="2"/>
            <a:r>
              <a:rPr lang="en-US"/>
              <a:t>.Capabilities</a:t>
            </a:r>
          </a:p>
          <a:p>
            <a:pPr lvl="2"/>
            <a:r>
              <a:rPr lang="en-US"/>
              <a:t>.Template</a:t>
            </a:r>
          </a:p>
          <a:p>
            <a:pPr lvl="2"/>
            <a:r>
              <a:rPr lang="en-US"/>
              <a:t>.File</a:t>
            </a:r>
          </a:p>
          <a:p>
            <a:r>
              <a:rPr lang="en-US" b="1">
                <a:solidFill>
                  <a:srgbClr val="C00000"/>
                </a:solidFill>
              </a:rPr>
              <a:t>Very Very Important Note: </a:t>
            </a:r>
            <a:r>
              <a:rPr lang="en-US"/>
              <a:t>If we use </a:t>
            </a:r>
            <a:r>
              <a:rPr lang="en-US">
                <a:solidFill>
                  <a:srgbClr val="0070C0"/>
                </a:solidFill>
              </a:rPr>
              <a:t>dot (.) </a:t>
            </a:r>
            <a:r>
              <a:rPr lang="en-US"/>
              <a:t>inside </a:t>
            </a:r>
            <a:r>
              <a:rPr lang="en-US">
                <a:solidFill>
                  <a:srgbClr val="0070C0"/>
                </a:solidFill>
              </a:rPr>
              <a:t>range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with </a:t>
            </a:r>
            <a:r>
              <a:rPr lang="en-US"/>
              <a:t>actions, it is going to be </a:t>
            </a:r>
            <a:r>
              <a:rPr lang="en-US">
                <a:solidFill>
                  <a:srgbClr val="0070C0"/>
                </a:solidFill>
              </a:rPr>
              <a:t>current context in </a:t>
            </a:r>
            <a:r>
              <a:rPr lang="en-US"/>
              <a:t>that respective block and not the Root Helm Object. </a:t>
            </a:r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D5623-CA88-7B9D-7D67-21F77836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1" y="5125688"/>
            <a:ext cx="7772400" cy="256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8C8FE-459D-E2CC-2961-DBEA092B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57" y="3034564"/>
            <a:ext cx="7772400" cy="1729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09739-587D-1CDD-C718-FF72010E1428}"/>
              </a:ext>
            </a:extLst>
          </p:cNvPr>
          <p:cNvSpPr txBox="1"/>
          <p:nvPr/>
        </p:nvSpPr>
        <p:spPr>
          <a:xfrm>
            <a:off x="6724856" y="257467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E566D-D2C4-5606-D1EC-3AA888959F26}"/>
              </a:ext>
            </a:extLst>
          </p:cNvPr>
          <p:cNvSpPr txBox="1"/>
          <p:nvPr/>
        </p:nvSpPr>
        <p:spPr>
          <a:xfrm>
            <a:off x="6662355" y="4694801"/>
            <a:ext cx="1122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D0904C-0AEE-2CE3-D0C1-5F4EB8F7959C}"/>
              </a:ext>
            </a:extLst>
          </p:cNvPr>
          <p:cNvSpPr/>
          <p:nvPr/>
        </p:nvSpPr>
        <p:spPr>
          <a:xfrm>
            <a:off x="6747557" y="1212695"/>
            <a:ext cx="7335297" cy="6168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are </a:t>
            </a:r>
            <a:r>
              <a:rPr lang="en-US">
                <a:solidFill>
                  <a:srgbClr val="FFFF00"/>
                </a:solidFill>
              </a:rPr>
              <a:t>passed</a:t>
            </a:r>
            <a:r>
              <a:rPr lang="en-US"/>
              <a:t> into a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from the template engine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2C5352-E652-AAFE-DDE4-35FC7FFC1D17}"/>
              </a:ext>
            </a:extLst>
          </p:cNvPr>
          <p:cNvSpPr/>
          <p:nvPr/>
        </p:nvSpPr>
        <p:spPr>
          <a:xfrm>
            <a:off x="6747557" y="1979147"/>
            <a:ext cx="7335297" cy="6168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can be simple, and have just </a:t>
            </a:r>
            <a:r>
              <a:rPr lang="en-US">
                <a:solidFill>
                  <a:srgbClr val="FFFF00"/>
                </a:solidFill>
              </a:rPr>
              <a:t>one value </a:t>
            </a:r>
            <a:r>
              <a:rPr lang="en-US"/>
              <a:t>or they can contain other </a:t>
            </a:r>
            <a:r>
              <a:rPr lang="en-US">
                <a:solidFill>
                  <a:srgbClr val="FFFF00"/>
                </a:solidFill>
              </a:rPr>
              <a:t>objects or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7B4F-1B4E-5501-540E-F521571ED0D2}"/>
              </a:ext>
            </a:extLst>
          </p:cNvPr>
          <p:cNvSpPr txBox="1"/>
          <p:nvPr/>
        </p:nvSpPr>
        <p:spPr>
          <a:xfrm>
            <a:off x="6724856" y="781808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Objects</a:t>
            </a:r>
          </a:p>
        </p:txBody>
      </p:sp>
    </p:spTree>
    <p:extLst>
      <p:ext uri="{BB962C8B-B14F-4D97-AF65-F5344CB8AC3E}">
        <p14:creationId xmlns:p14="http://schemas.microsoft.com/office/powerpoint/2010/main" val="41901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7185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LIVE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55C13DA-2FCF-C44B-A506-43BB46CACF79}"/>
              </a:ext>
            </a:extLst>
          </p:cNvPr>
          <p:cNvSpPr/>
          <p:nvPr/>
        </p:nvSpPr>
        <p:spPr>
          <a:xfrm>
            <a:off x="165839" y="215483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Associate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Engineer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EBF253-ACAB-E04D-895E-A53BE3E7BA21}"/>
              </a:ext>
            </a:extLst>
          </p:cNvPr>
          <p:cNvSpPr/>
          <p:nvPr/>
        </p:nvSpPr>
        <p:spPr>
          <a:xfrm>
            <a:off x="165839" y="296243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F375D13-678A-784B-A7FC-B5110635F762}"/>
              </a:ext>
            </a:extLst>
          </p:cNvPr>
          <p:cNvSpPr/>
          <p:nvPr/>
        </p:nvSpPr>
        <p:spPr>
          <a:xfrm>
            <a:off x="165839" y="134722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Digital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Leader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A7E572F-EAB6-684A-B472-D2BA9FC9A052}"/>
              </a:ext>
            </a:extLst>
          </p:cNvPr>
          <p:cNvSpPr/>
          <p:nvPr/>
        </p:nvSpPr>
        <p:spPr>
          <a:xfrm>
            <a:off x="165839" y="5385256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 Engineer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9FBA284-0850-0E4B-87A7-082CA593898A}"/>
              </a:ext>
            </a:extLst>
          </p:cNvPr>
          <p:cNvSpPr/>
          <p:nvPr/>
        </p:nvSpPr>
        <p:spPr>
          <a:xfrm>
            <a:off x="165839" y="6192862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Security Engineer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A46FDB-F1FB-144C-9304-6FE45B4FE2AF}"/>
              </a:ext>
            </a:extLst>
          </p:cNvPr>
          <p:cNvSpPr/>
          <p:nvPr/>
        </p:nvSpPr>
        <p:spPr>
          <a:xfrm>
            <a:off x="165839" y="4577650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Engineer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C48C5-785A-904E-9D63-F5B06F1D315C}"/>
              </a:ext>
            </a:extLst>
          </p:cNvPr>
          <p:cNvSpPr/>
          <p:nvPr/>
        </p:nvSpPr>
        <p:spPr>
          <a:xfrm>
            <a:off x="165839" y="7000468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Engineer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1B9AA4F-CBA5-2B46-A4CD-4E1AD076A65D}"/>
              </a:ext>
            </a:extLst>
          </p:cNvPr>
          <p:cNvSpPr/>
          <p:nvPr/>
        </p:nvSpPr>
        <p:spPr>
          <a:xfrm>
            <a:off x="165839" y="3770044"/>
            <a:ext cx="6574094" cy="501055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Professional Cloud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A5C9BDC-C3D1-3E46-9764-F303356AC536}"/>
              </a:ext>
            </a:extLst>
          </p:cNvPr>
          <p:cNvSpPr/>
          <p:nvPr/>
        </p:nvSpPr>
        <p:spPr>
          <a:xfrm>
            <a:off x="3040935" y="188359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A33F642A-D3A9-5247-8068-A03732578D67}"/>
              </a:ext>
            </a:extLst>
          </p:cNvPr>
          <p:cNvSpPr/>
          <p:nvPr/>
        </p:nvSpPr>
        <p:spPr>
          <a:xfrm>
            <a:off x="3040935" y="2690783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686E34A-5E22-2D49-91A0-FFFDE3FECF4B}"/>
              </a:ext>
            </a:extLst>
          </p:cNvPr>
          <p:cNvSpPr/>
          <p:nvPr/>
        </p:nvSpPr>
        <p:spPr>
          <a:xfrm>
            <a:off x="3040935" y="3484281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9A0700E3-2C40-1944-883C-26C35454D2DE}"/>
              </a:ext>
            </a:extLst>
          </p:cNvPr>
          <p:cNvSpPr/>
          <p:nvPr/>
        </p:nvSpPr>
        <p:spPr>
          <a:xfrm>
            <a:off x="3040935" y="428039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1E58EE07-FE3A-5845-AA5B-8B37C12EB0EA}"/>
              </a:ext>
            </a:extLst>
          </p:cNvPr>
          <p:cNvSpPr/>
          <p:nvPr/>
        </p:nvSpPr>
        <p:spPr>
          <a:xfrm>
            <a:off x="3040935" y="5114914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508023ED-7C3B-194E-818E-001C76115C36}"/>
              </a:ext>
            </a:extLst>
          </p:cNvPr>
          <p:cNvSpPr/>
          <p:nvPr/>
        </p:nvSpPr>
        <p:spPr>
          <a:xfrm>
            <a:off x="3040935" y="5918356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B086939E-4CB0-7843-9013-7917D78A7432}"/>
              </a:ext>
            </a:extLst>
          </p:cNvPr>
          <p:cNvSpPr/>
          <p:nvPr/>
        </p:nvSpPr>
        <p:spPr>
          <a:xfrm>
            <a:off x="3040935" y="6726890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2FFA5BA-B97D-B945-B5BA-34B1306290A6}"/>
              </a:ext>
            </a:extLst>
          </p:cNvPr>
          <p:cNvSpPr/>
          <p:nvPr/>
        </p:nvSpPr>
        <p:spPr>
          <a:xfrm>
            <a:off x="165838" y="131266"/>
            <a:ext cx="6574095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Certifications 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 Map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59FED53F-2EC1-DC40-8751-7DA88B354AFA}"/>
              </a:ext>
            </a:extLst>
          </p:cNvPr>
          <p:cNvSpPr/>
          <p:nvPr/>
        </p:nvSpPr>
        <p:spPr>
          <a:xfrm>
            <a:off x="1295710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E4E7BBB3-D53F-FC4E-8B83-0E017EFE3A14}"/>
              </a:ext>
            </a:extLst>
          </p:cNvPr>
          <p:cNvSpPr/>
          <p:nvPr/>
        </p:nvSpPr>
        <p:spPr>
          <a:xfrm>
            <a:off x="3040935" y="1079872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CF65A69E-330E-AF44-9D99-B56B5084DEA2}"/>
              </a:ext>
            </a:extLst>
          </p:cNvPr>
          <p:cNvSpPr/>
          <p:nvPr/>
        </p:nvSpPr>
        <p:spPr>
          <a:xfrm>
            <a:off x="4697671" y="1084388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AEF6AC9-289D-4E46-9964-556C8F5467FC}"/>
              </a:ext>
            </a:extLst>
          </p:cNvPr>
          <p:cNvSpPr/>
          <p:nvPr/>
        </p:nvSpPr>
        <p:spPr>
          <a:xfrm>
            <a:off x="7315200" y="131266"/>
            <a:ext cx="7066408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Cloud Real-World</a:t>
            </a:r>
          </a:p>
          <a:p>
            <a:pPr algn="ctr"/>
            <a:r>
              <a:rPr lang="en-US" sz="30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Courses Road Map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362FAA2F-7CDD-F341-86B6-730CE17B6DD4}"/>
              </a:ext>
            </a:extLst>
          </p:cNvPr>
          <p:cNvSpPr/>
          <p:nvPr/>
        </p:nvSpPr>
        <p:spPr>
          <a:xfrm>
            <a:off x="7315200" y="1347226"/>
            <a:ext cx="7066408" cy="91656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GKE Google Kubernetes Engine </a:t>
            </a:r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- 70+ Real-World Demos</a:t>
            </a:r>
            <a:endParaRPr lang="en-US" sz="28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92093D1-8861-2D46-B570-494821F6F01D}"/>
              </a:ext>
            </a:extLst>
          </p:cNvPr>
          <p:cNvSpPr/>
          <p:nvPr/>
        </p:nvSpPr>
        <p:spPr>
          <a:xfrm>
            <a:off x="7315199" y="2503022"/>
            <a:ext cx="7066409" cy="916562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Google Cloud </a:t>
            </a:r>
          </a:p>
          <a:p>
            <a:pPr algn="ctr"/>
            <a:r>
              <a:rPr lang="en-US" sz="27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 DevOps SRE - 50+ Real-World Demos</a:t>
            </a:r>
            <a:endParaRPr lang="en-US" sz="270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56089DD4-21BD-5C42-AC4A-E06333C7CCAC}"/>
              </a:ext>
            </a:extLst>
          </p:cNvPr>
          <p:cNvSpPr/>
          <p:nvPr/>
        </p:nvSpPr>
        <p:spPr>
          <a:xfrm>
            <a:off x="10652460" y="225215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4A6410E-B0EF-6841-9655-6394AB7CAC5B}"/>
              </a:ext>
            </a:extLst>
          </p:cNvPr>
          <p:cNvSpPr/>
          <p:nvPr/>
        </p:nvSpPr>
        <p:spPr>
          <a:xfrm>
            <a:off x="8877086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131E99DF-B2C3-6042-98A9-F51EA0EE9B66}"/>
              </a:ext>
            </a:extLst>
          </p:cNvPr>
          <p:cNvSpPr/>
          <p:nvPr/>
        </p:nvSpPr>
        <p:spPr>
          <a:xfrm>
            <a:off x="10622311" y="1096359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3D3DB438-ACD6-F94F-88CD-8C5F1A524FDC}"/>
              </a:ext>
            </a:extLst>
          </p:cNvPr>
          <p:cNvSpPr/>
          <p:nvPr/>
        </p:nvSpPr>
        <p:spPr>
          <a:xfrm>
            <a:off x="12279047" y="1100875"/>
            <a:ext cx="391886" cy="25086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4F4F0E4-E950-BC4F-A855-63AFD57A4A72}"/>
              </a:ext>
            </a:extLst>
          </p:cNvPr>
          <p:cNvSpPr/>
          <p:nvPr/>
        </p:nvSpPr>
        <p:spPr>
          <a:xfrm>
            <a:off x="7494963" y="3864273"/>
            <a:ext cx="4896427" cy="50105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01C714A-6E05-F444-825C-E294980FCD1B}"/>
              </a:ext>
            </a:extLst>
          </p:cNvPr>
          <p:cNvSpPr/>
          <p:nvPr/>
        </p:nvSpPr>
        <p:spPr>
          <a:xfrm>
            <a:off x="7494962" y="4487017"/>
            <a:ext cx="4873725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FD20E9C-0D20-EB4E-9DAA-35ABD8CFC512}"/>
              </a:ext>
            </a:extLst>
          </p:cNvPr>
          <p:cNvSpPr/>
          <p:nvPr/>
        </p:nvSpPr>
        <p:spPr>
          <a:xfrm>
            <a:off x="7494961" y="5102903"/>
            <a:ext cx="4873727" cy="49002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5EF8A0B-7C37-354D-A0B8-3F89FEF754CA}"/>
              </a:ext>
            </a:extLst>
          </p:cNvPr>
          <p:cNvSpPr/>
          <p:nvPr/>
        </p:nvSpPr>
        <p:spPr>
          <a:xfrm>
            <a:off x="7515586" y="5707027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Cloud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08B8ED80-C01A-DF40-9F73-62EFA596DB60}"/>
              </a:ext>
            </a:extLst>
          </p:cNvPr>
          <p:cNvSpPr/>
          <p:nvPr/>
        </p:nvSpPr>
        <p:spPr>
          <a:xfrm>
            <a:off x="7535215" y="6349502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Cloud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33EFE5A-D610-9731-983F-B112C9449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0933" y="3912846"/>
            <a:ext cx="1653987" cy="638223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9303D5-0877-1DDC-D9F6-BE2E9C12B6B3}"/>
              </a:ext>
            </a:extLst>
          </p:cNvPr>
          <p:cNvSpPr/>
          <p:nvPr/>
        </p:nvSpPr>
        <p:spPr>
          <a:xfrm>
            <a:off x="7535215" y="6973604"/>
            <a:ext cx="4856176" cy="501055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on </a:t>
            </a:r>
            <a:r>
              <a:rPr lang="en-US" sz="280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EBD96AB-D69C-F673-D838-168A6B2F4297}"/>
              </a:ext>
            </a:extLst>
          </p:cNvPr>
          <p:cNvSpPr/>
          <p:nvPr/>
        </p:nvSpPr>
        <p:spPr>
          <a:xfrm>
            <a:off x="7315199" y="3637280"/>
            <a:ext cx="7149362" cy="3988033"/>
          </a:xfrm>
          <a:prstGeom prst="roundRect">
            <a:avLst>
              <a:gd name="adj" fmla="val 6222"/>
            </a:avLst>
          </a:prstGeom>
          <a:noFill/>
          <a:ln w="698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1E6682E-9D96-82C0-3D06-6D7B41BF45B3}"/>
              </a:ext>
            </a:extLst>
          </p:cNvPr>
          <p:cNvSpPr/>
          <p:nvPr/>
        </p:nvSpPr>
        <p:spPr>
          <a:xfrm>
            <a:off x="12498359" y="4918703"/>
            <a:ext cx="1833454" cy="124813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Best Selling</a:t>
            </a:r>
          </a:p>
          <a:p>
            <a:pPr algn="ctr"/>
            <a:r>
              <a:rPr lang="en-US" b="1"/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3634441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AA47BF-BC80-49C9-F36E-2B9E645AEE4C}"/>
              </a:ext>
            </a:extLst>
          </p:cNvPr>
          <p:cNvSpPr/>
          <p:nvPr/>
        </p:nvSpPr>
        <p:spPr>
          <a:xfrm>
            <a:off x="7315200" y="2994409"/>
            <a:ext cx="7141866" cy="4471516"/>
          </a:xfrm>
          <a:prstGeom prst="roundRect">
            <a:avLst>
              <a:gd name="adj" fmla="val 7004"/>
            </a:avLst>
          </a:prstGeom>
          <a:noFill/>
          <a:ln w="635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0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.Release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17AD-7F43-0A69-2238-4CF4A48C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36" y="1144825"/>
            <a:ext cx="7772400" cy="3086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111934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.Release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Release</a:t>
            </a:r>
            <a:r>
              <a:rPr lang="en-US"/>
              <a:t> Information</a:t>
            </a:r>
          </a:p>
          <a:p>
            <a:pPr lvl="1"/>
            <a:r>
              <a:rPr lang="en-US" b="1"/>
              <a:t>Example: </a:t>
            </a:r>
            <a:r>
              <a:rPr lang="en-US"/>
              <a:t>We can put our k8s deployment name in combination with release name using </a:t>
            </a:r>
            <a:r>
              <a:rPr lang="en-US">
                <a:solidFill>
                  <a:srgbClr val="0070C0"/>
                </a:solidFill>
              </a:rPr>
              <a:t>.</a:t>
            </a:r>
            <a:r>
              <a:rPr lang="en-US" err="1">
                <a:solidFill>
                  <a:srgbClr val="0070C0"/>
                </a:solidFill>
              </a:rPr>
              <a:t>Release.Name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object by accessing it in </a:t>
            </a:r>
            <a:r>
              <a:rPr lang="en-US" err="1"/>
              <a:t>deployment.yaml</a:t>
            </a:r>
            <a:r>
              <a:rPr lang="en-US"/>
              <a:t> helm template. 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EFE68-D1B4-1A7F-A2D7-E2688AA7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4779194"/>
            <a:ext cx="5940334" cy="2928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64D71-4DB9-784C-1977-126253A4E877}"/>
              </a:ext>
            </a:extLst>
          </p:cNvPr>
          <p:cNvSpPr txBox="1"/>
          <p:nvPr/>
        </p:nvSpPr>
        <p:spPr>
          <a:xfrm>
            <a:off x="6617616" y="74734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1D020-D5F8-92C3-1550-A2C9A8843227}"/>
              </a:ext>
            </a:extLst>
          </p:cNvPr>
          <p:cNvSpPr txBox="1"/>
          <p:nvPr/>
        </p:nvSpPr>
        <p:spPr>
          <a:xfrm>
            <a:off x="6640202" y="4348307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0814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.Chart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964641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.Chart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Chart</a:t>
            </a:r>
            <a:r>
              <a:rPr lang="en-US"/>
              <a:t> Information</a:t>
            </a:r>
          </a:p>
          <a:p>
            <a:pPr lvl="1"/>
            <a:r>
              <a:rPr lang="en-US"/>
              <a:t>We can access any data from </a:t>
            </a:r>
            <a:r>
              <a:rPr lang="en-US" err="1">
                <a:solidFill>
                  <a:srgbClr val="0070C0"/>
                </a:solidFill>
              </a:rPr>
              <a:t>Chart.yaml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</a:t>
            </a:r>
          </a:p>
          <a:p>
            <a:pPr lvl="1"/>
            <a:r>
              <a:rPr lang="en-US" err="1"/>
              <a:t>Chart.yaml</a:t>
            </a:r>
            <a:r>
              <a:rPr lang="en-US"/>
              <a:t> fields for reference:  </a:t>
            </a:r>
            <a:r>
              <a:rPr lang="en-US">
                <a:hlinkClick r:id="rId2"/>
              </a:rPr>
              <a:t>https://helm.sh/docs/topics/charts/#the-chartyaml-file</a:t>
            </a:r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4AA49-D405-DBCB-EB1C-DA90A560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51" y="1547523"/>
            <a:ext cx="7772400" cy="1959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FA434-E67A-F8D8-46B6-5E4B5C05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44" y="5298645"/>
            <a:ext cx="7772400" cy="204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5E377-037E-0A7F-415E-C9F9B1BE0A84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ADA46-623F-99E1-AD2E-7F2AE4CF7D51}"/>
              </a:ext>
            </a:extLst>
          </p:cNvPr>
          <p:cNvSpPr txBox="1"/>
          <p:nvPr/>
        </p:nvSpPr>
        <p:spPr>
          <a:xfrm>
            <a:off x="6653744" y="4867758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956845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.Values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.Values Object</a:t>
            </a:r>
          </a:p>
          <a:p>
            <a:pPr lvl="1"/>
            <a:r>
              <a:rPr lang="en-US"/>
              <a:t>Values Object contains values from the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if any </a:t>
            </a:r>
            <a:r>
              <a:rPr lang="en-US">
                <a:solidFill>
                  <a:srgbClr val="0070C0"/>
                </a:solidFill>
              </a:rPr>
              <a:t>user-supplied</a:t>
            </a:r>
            <a:r>
              <a:rPr lang="en-US"/>
              <a:t> values (-f or --set) that can be passed to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marL="54864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72B5D-C137-03E4-555E-98286DDA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6" y="1624571"/>
            <a:ext cx="7772400" cy="1737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640202" y="486775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E85E6-AF3B-74ED-1B3A-64D9AA04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5298646"/>
            <a:ext cx="7772400" cy="11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 sz="4600"/>
              <a:t>Helm Built-In Objects - .Capabilities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.Capabilities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information about what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capabilities the Kubernetes cluster supports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46C1-FD0D-603C-F117-AF3DF0AD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59355"/>
            <a:ext cx="8117033" cy="164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8AEDF-9A53-2723-5D20-DFF955E8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328717"/>
            <a:ext cx="7772400" cy="19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.Template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.Template Object</a:t>
            </a: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Contains information about the </a:t>
            </a:r>
            <a:r>
              <a:rPr lang="en-IN">
                <a:solidFill>
                  <a:srgbClr val="0070C0"/>
                </a:solidFill>
                <a:latin typeface="Public Sans"/>
              </a:rPr>
              <a:t>current template </a:t>
            </a:r>
            <a:r>
              <a:rPr lang="en-IN">
                <a:solidFill>
                  <a:srgbClr val="333333"/>
                </a:solidFill>
                <a:latin typeface="Public Sans"/>
              </a:rPr>
              <a:t>that is being executed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E734C-01FF-7C76-0AA8-174A5B12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44903"/>
            <a:ext cx="7772400" cy="1447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E962E-7B1C-5DED-8854-3FD77A8F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296026"/>
            <a:ext cx="7772400" cy="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.Files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.Files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access to all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non-special files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a chart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cannot</a:t>
            </a:r>
            <a:r>
              <a:rPr lang="en-US"/>
              <a:t> use it to access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 use </a:t>
            </a:r>
            <a:r>
              <a:rPr lang="en-US"/>
              <a:t>it to access other files in the chart. 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419491" y="68477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451042" y="3286304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FFC4-0F0E-ECED-4441-AF00CDD0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38" y="1166506"/>
            <a:ext cx="7772400" cy="2068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AEF50-6BB5-FD6B-B16C-6EB2C7E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38" y="3686382"/>
            <a:ext cx="7772400" cy="3439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70580-97D3-F869-89ED-6DB1CFE2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8" y="5570548"/>
            <a:ext cx="6169687" cy="15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3225522" y="5256913"/>
            <a:ext cx="36822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Template Action {{ 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Quote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Pipeline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default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7620000" y="5195651"/>
            <a:ext cx="4980633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Manage Whitespaces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indent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nindent</a:t>
            </a:r>
            <a:endParaRPr lang="en-US" sz="3000" b="1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toYaml</a:t>
            </a:r>
            <a:endParaRPr lang="en-US" sz="3000" b="1">
              <a:solidFill>
                <a:srgbClr val="0070C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6201572" y="4252331"/>
            <a:ext cx="185001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6588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C67E2-6813-DBF7-2CBB-1B3A7A3C38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0AF71D-543E-8BE4-6A14-8B81D297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Development Basics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8962CC-ABA6-0AA5-9A14-E72C322F21C8}"/>
              </a:ext>
            </a:extLst>
          </p:cNvPr>
          <p:cNvSpPr/>
          <p:nvPr/>
        </p:nvSpPr>
        <p:spPr>
          <a:xfrm>
            <a:off x="1654404" y="1848896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Template Actions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BB620F-C4D4-76AA-276A-D1449551352D}"/>
              </a:ext>
            </a:extLst>
          </p:cNvPr>
          <p:cNvSpPr/>
          <p:nvPr/>
        </p:nvSpPr>
        <p:spPr>
          <a:xfrm>
            <a:off x="1654404" y="2775020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Action Elements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496D21-F3FE-8753-7889-4D4DB33CBCE0}"/>
              </a:ext>
            </a:extLst>
          </p:cNvPr>
          <p:cNvSpPr/>
          <p:nvPr/>
        </p:nvSpPr>
        <p:spPr>
          <a:xfrm>
            <a:off x="1654404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quote Function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164E82-C815-3DB5-FC98-16066ABFC6C5}"/>
              </a:ext>
            </a:extLst>
          </p:cNvPr>
          <p:cNvSpPr/>
          <p:nvPr/>
        </p:nvSpPr>
        <p:spPr>
          <a:xfrm>
            <a:off x="1654404" y="4610519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A9E36A-2EDC-F44F-0353-3082CB3D4F68}"/>
              </a:ext>
            </a:extLst>
          </p:cNvPr>
          <p:cNvSpPr/>
          <p:nvPr/>
        </p:nvSpPr>
        <p:spPr>
          <a:xfrm>
            <a:off x="8571913" y="2836988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function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63E27-CD09-BFB3-E087-A0BC7DC10274}"/>
              </a:ext>
            </a:extLst>
          </p:cNvPr>
          <p:cNvSpPr/>
          <p:nvPr/>
        </p:nvSpPr>
        <p:spPr>
          <a:xfrm>
            <a:off x="8571913" y="1848897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lower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512E72-B160-919D-E093-6297BFDE8B87}"/>
              </a:ext>
            </a:extLst>
          </p:cNvPr>
          <p:cNvSpPr/>
          <p:nvPr/>
        </p:nvSpPr>
        <p:spPr>
          <a:xfrm>
            <a:off x="1654404" y="3677696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Controlling Whitespaces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B47D6B-2B29-5C37-699C-617237CA618F}"/>
              </a:ext>
            </a:extLst>
          </p:cNvPr>
          <p:cNvSpPr/>
          <p:nvPr/>
        </p:nvSpPr>
        <p:spPr>
          <a:xfrm>
            <a:off x="8571913" y="3701145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indent 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D92138-A363-26D4-DA69-A03D05EB661C}"/>
              </a:ext>
            </a:extLst>
          </p:cNvPr>
          <p:cNvSpPr/>
          <p:nvPr/>
        </p:nvSpPr>
        <p:spPr>
          <a:xfrm>
            <a:off x="8571913" y="4565302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nindent</a:t>
            </a:r>
            <a:r>
              <a:rPr lang="en-US" sz="3000"/>
              <a:t> function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6E731E-C4F9-DA4C-78FD-1E2F15A48DF4}"/>
              </a:ext>
            </a:extLst>
          </p:cNvPr>
          <p:cNvSpPr/>
          <p:nvPr/>
        </p:nvSpPr>
        <p:spPr>
          <a:xfrm>
            <a:off x="8571913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toYaml</a:t>
            </a:r>
            <a:r>
              <a:rPr lang="en-US" sz="3000"/>
              <a:t>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F77956-BC84-187C-922B-F5820B2015D1}"/>
              </a:ext>
            </a:extLst>
          </p:cNvPr>
          <p:cNvSpPr/>
          <p:nvPr/>
        </p:nvSpPr>
        <p:spPr>
          <a:xfrm>
            <a:off x="1165609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DCA9B3-B1F4-A4AD-7017-D3F04B7762B9}"/>
              </a:ext>
            </a:extLst>
          </p:cNvPr>
          <p:cNvSpPr/>
          <p:nvPr/>
        </p:nvSpPr>
        <p:spPr>
          <a:xfrm>
            <a:off x="8049064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4678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EQ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343974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Helm Masterclass: 50 Practical Demos for Kubernetes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>
            <a:normAutofit/>
          </a:bodyPr>
          <a:lstStyle/>
          <a:p>
            <a:r>
              <a:rPr lang="en-US" sz="350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633990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If / Else: 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helps us to create </a:t>
            </a:r>
            <a:r>
              <a:rPr lang="en-US">
                <a:solidFill>
                  <a:srgbClr val="0070C0"/>
                </a:solidFill>
              </a:rPr>
              <a:t>Conditional</a:t>
            </a:r>
            <a:r>
              <a:rPr lang="en-US"/>
              <a:t> blocks</a:t>
            </a:r>
          </a:p>
          <a:p>
            <a:r>
              <a:rPr lang="en-US" b="1">
                <a:solidFill>
                  <a:srgbClr val="C00000"/>
                </a:solidFill>
              </a:rPr>
              <a:t>eq Function: </a:t>
            </a:r>
            <a:r>
              <a:rPr lang="en-US"/>
              <a:t>Returns the </a:t>
            </a:r>
            <a:r>
              <a:rPr lang="en-US" err="1">
                <a:solidFill>
                  <a:srgbClr val="0070C0"/>
                </a:solidFill>
              </a:rPr>
              <a:t>boolean</a:t>
            </a:r>
            <a:r>
              <a:rPr lang="en-US"/>
              <a:t> equality of the arguments (e.g., Arg1 == Arg2).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eq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04207-D09A-5DA0-C3D9-7B1819CB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646558"/>
            <a:ext cx="7772400" cy="366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858000" y="2120008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E73CF-15D7-68E9-78D2-CDEE914F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9" y="5177517"/>
            <a:ext cx="55626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443169" y="4658661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697308" y="4026831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eq .Arg1 .Arg2</a:t>
            </a:r>
          </a:p>
        </p:txBody>
      </p:sp>
    </p:spTree>
    <p:extLst>
      <p:ext uri="{BB962C8B-B14F-4D97-AF65-F5344CB8AC3E}">
        <p14:creationId xmlns:p14="http://schemas.microsoft.com/office/powerpoint/2010/main" val="12740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63146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AND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89FBF-E90D-5B6D-4BEE-B00600DA1FFF}"/>
              </a:ext>
            </a:extLst>
          </p:cNvPr>
          <p:cNvSpPr txBox="1">
            <a:spLocks/>
          </p:cNvSpPr>
          <p:nvPr/>
        </p:nvSpPr>
        <p:spPr>
          <a:xfrm>
            <a:off x="5755559" y="6620679"/>
            <a:ext cx="281447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Boolean Check</a:t>
            </a:r>
          </a:p>
        </p:txBody>
      </p:sp>
    </p:spTree>
    <p:extLst>
      <p:ext uri="{BB962C8B-B14F-4D97-AF65-F5344CB8AC3E}">
        <p14:creationId xmlns:p14="http://schemas.microsoft.com/office/powerpoint/2010/main" val="2495226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and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/>
              <a:t> AND of two or more arguments </a:t>
            </a: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AND, Boolean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5181712" y="4346141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and .Arg1 .Arg2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2C87A-1F5A-CD38-F3ED-D19819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4" y="4777028"/>
            <a:ext cx="9114292" cy="291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030AE-FD50-FA92-CE2B-C1A6EFB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22" y="1768963"/>
            <a:ext cx="5073061" cy="24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OR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1232024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or Function: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Returns the 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boolean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OR of two or more arguments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4505813" y="4416794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or .Arg1 .Arg2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A0695-229A-29C3-FE2D-5C21476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13" y="4878324"/>
            <a:ext cx="10015235" cy="283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not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28186179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not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>
                <a:solidFill>
                  <a:srgbClr val="0070C0"/>
                </a:solidFill>
              </a:rPr>
              <a:t> negation </a:t>
            </a:r>
            <a:r>
              <a:rPr lang="en-IN"/>
              <a:t>of its argument.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197198" y="4607203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not .Arg1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797D1-0FEF-60EF-577A-ED093F01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5100732"/>
            <a:ext cx="7772400" cy="26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</a:t>
            </a:r>
          </a:p>
        </p:txBody>
      </p:sp>
    </p:spTree>
    <p:extLst>
      <p:ext uri="{BB962C8B-B14F-4D97-AF65-F5344CB8AC3E}">
        <p14:creationId xmlns:p14="http://schemas.microsoft.com/office/powerpoint/2010/main" val="2397490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757946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Action: </a:t>
            </a:r>
            <a:r>
              <a:rPr lang="en-IN"/>
              <a:t>Controls variable </a:t>
            </a:r>
            <a:r>
              <a:rPr lang="en-IN">
                <a:solidFill>
                  <a:srgbClr val="0070C0"/>
                </a:solidFill>
              </a:rPr>
              <a:t>scoping</a:t>
            </a:r>
          </a:p>
          <a:p>
            <a:r>
              <a:rPr lang="en-IN"/>
              <a:t>It can allow you to </a:t>
            </a:r>
            <a:r>
              <a:rPr lang="en-IN">
                <a:solidFill>
                  <a:srgbClr val="0070C0"/>
                </a:solidFill>
              </a:rPr>
              <a:t>set the current scope</a:t>
            </a:r>
            <a:r>
              <a:rPr lang="en-IN"/>
              <a:t> (.) to a particular object. </a:t>
            </a:r>
          </a:p>
          <a:p>
            <a:r>
              <a:rPr lang="en-IN" b="1">
                <a:solidFill>
                  <a:srgbClr val="C00000"/>
                </a:solidFill>
              </a:rPr>
              <a:t>Example: Pod Annotations</a:t>
            </a:r>
          </a:p>
          <a:p>
            <a:r>
              <a:rPr lang="en-IN"/>
              <a:t>Inside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always refers to </a:t>
            </a:r>
            <a:r>
              <a:rPr lang="en-IN">
                <a:solidFill>
                  <a:srgbClr val="0070C0"/>
                </a:solidFill>
              </a:rPr>
              <a:t>.</a:t>
            </a:r>
            <a:r>
              <a:rPr lang="en-IN" err="1">
                <a:solidFill>
                  <a:srgbClr val="0070C0"/>
                </a:solidFill>
              </a:rPr>
              <a:t>Values.podAnnotations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Outside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refers to </a:t>
            </a:r>
            <a:r>
              <a:rPr lang="en-IN">
                <a:solidFill>
                  <a:srgbClr val="0070C0"/>
                </a:solidFill>
              </a:rPr>
              <a:t>Root Object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7669711" y="471341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7669711" y="141503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1ECF3-DC6E-B8F0-15B4-6377138C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11" y="1851261"/>
            <a:ext cx="4180424" cy="2576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EC751-3820-AA8A-C5E3-11481541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93" y="5177411"/>
            <a:ext cx="6589207" cy="25131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71A523-25C9-1250-D8FB-4E023E34AF9B}"/>
              </a:ext>
            </a:extLst>
          </p:cNvPr>
          <p:cNvSpPr/>
          <p:nvPr/>
        </p:nvSpPr>
        <p:spPr>
          <a:xfrm>
            <a:off x="10548258" y="6890658"/>
            <a:ext cx="446314" cy="391886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2EC94E-4A9C-C5BC-9942-AC843ED78EB9}"/>
              </a:ext>
            </a:extLst>
          </p:cNvPr>
          <p:cNvCxnSpPr>
            <a:cxnSpLocks/>
            <a:stCxn id="13" idx="0"/>
            <a:endCxn id="5" idx="3"/>
          </p:cNvCxnSpPr>
          <p:nvPr/>
        </p:nvCxnSpPr>
        <p:spPr>
          <a:xfrm rot="5400000" flipH="1" flipV="1">
            <a:off x="9435320" y="4475843"/>
            <a:ext cx="3750910" cy="1078720"/>
          </a:xfrm>
          <a:prstGeom prst="bentConnector4">
            <a:avLst>
              <a:gd name="adj1" fmla="val 52268"/>
              <a:gd name="adj2" fmla="val 121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E92283-0F8C-0DAC-B58A-428FEC37C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C81BB-B2E9-E08E-12ED-20758A6A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B727B7-C81C-4993-E04F-89C4E881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9" y="1415032"/>
            <a:ext cx="13690471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How to access Root Objects inside WITH or RANGE Action?</a:t>
            </a:r>
          </a:p>
          <a:p>
            <a:r>
              <a:rPr lang="en-IN"/>
              <a:t>To access Root Objects inside </a:t>
            </a:r>
            <a:r>
              <a:rPr lang="en-IN">
                <a:solidFill>
                  <a:srgbClr val="0070C0"/>
                </a:solidFill>
              </a:rPr>
              <a:t>WITH action </a:t>
            </a:r>
            <a:r>
              <a:rPr lang="en-IN"/>
              <a:t>we need to </a:t>
            </a:r>
            <a:r>
              <a:rPr lang="en-IN">
                <a:solidFill>
                  <a:srgbClr val="0070C0"/>
                </a:solidFill>
              </a:rPr>
              <a:t>prepend that Root object with $</a:t>
            </a:r>
          </a:p>
          <a:p>
            <a:endParaRPr lang="en-IN">
              <a:solidFill>
                <a:srgbClr val="0070C0"/>
              </a:solidFill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1DCB8-1F3F-5C5F-EB78-EF984990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0" y="3882113"/>
            <a:ext cx="8556170" cy="345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F75E2-8FDA-F5C2-B3EC-7341D60DC2D9}"/>
              </a:ext>
            </a:extLst>
          </p:cNvPr>
          <p:cNvSpPr txBox="1"/>
          <p:nvPr/>
        </p:nvSpPr>
        <p:spPr>
          <a:xfrm>
            <a:off x="566506" y="3363257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5B64C4-A83F-BDCC-C67A-741DAB9CCA75}"/>
              </a:ext>
            </a:extLst>
          </p:cNvPr>
          <p:cNvSpPr/>
          <p:nvPr/>
        </p:nvSpPr>
        <p:spPr>
          <a:xfrm>
            <a:off x="4996543" y="6270283"/>
            <a:ext cx="489857" cy="544285"/>
          </a:xfrm>
          <a:prstGeom prst="ellipse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C540BE-A7D6-8F03-23CC-D3548A93482F}"/>
              </a:ext>
            </a:extLst>
          </p:cNvPr>
          <p:cNvSpPr/>
          <p:nvPr/>
        </p:nvSpPr>
        <p:spPr>
          <a:xfrm>
            <a:off x="11466412" y="4183628"/>
            <a:ext cx="2499958" cy="566057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Prepend with $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41711B-7C96-491C-31CC-DDBC4B99F2BC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rot="10800000" flipV="1">
            <a:off x="5241472" y="4466657"/>
            <a:ext cx="6224940" cy="1803626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2CC178-BB69-9F74-3D7A-63D5DB74C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1513BA-1C77-ACBC-3C96-DA4D0EDB451A}"/>
              </a:ext>
            </a:extLst>
          </p:cNvPr>
          <p:cNvSpPr/>
          <p:nvPr/>
        </p:nvSpPr>
        <p:spPr>
          <a:xfrm>
            <a:off x="8458207" y="96700"/>
            <a:ext cx="4951141" cy="1687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24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0F03BA-3AAE-7F34-5C30-4AF913B23B90}"/>
              </a:ext>
            </a:extLst>
          </p:cNvPr>
          <p:cNvSpPr/>
          <p:nvPr/>
        </p:nvSpPr>
        <p:spPr>
          <a:xfrm>
            <a:off x="174704" y="126378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create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B33BDD-EBB9-98F8-ADB0-4FEE4564A67D}"/>
              </a:ext>
            </a:extLst>
          </p:cNvPr>
          <p:cNvSpPr/>
          <p:nvPr/>
        </p:nvSpPr>
        <p:spPr>
          <a:xfrm>
            <a:off x="174704" y="1092817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install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81F29A-5EA4-A732-7113-003675A631D7}"/>
              </a:ext>
            </a:extLst>
          </p:cNvPr>
          <p:cNvSpPr/>
          <p:nvPr/>
        </p:nvSpPr>
        <p:spPr>
          <a:xfrm>
            <a:off x="174704" y="2059256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upgrade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B9681FB-A3DD-96BA-8D14-E2CED49B6B13}"/>
              </a:ext>
            </a:extLst>
          </p:cNvPr>
          <p:cNvSpPr/>
          <p:nvPr/>
        </p:nvSpPr>
        <p:spPr>
          <a:xfrm>
            <a:off x="148685" y="3025695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rollback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1BBDB4-1CFE-7117-39E2-E07DA594524A}"/>
              </a:ext>
            </a:extLst>
          </p:cNvPr>
          <p:cNvSpPr/>
          <p:nvPr/>
        </p:nvSpPr>
        <p:spPr>
          <a:xfrm>
            <a:off x="148685" y="3992134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package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88D8C9-C873-7843-A688-85ADDBF6B832}"/>
              </a:ext>
            </a:extLst>
          </p:cNvPr>
          <p:cNvSpPr/>
          <p:nvPr/>
        </p:nvSpPr>
        <p:spPr>
          <a:xfrm>
            <a:off x="122666" y="4925353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list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AA4DE-1813-2415-14F7-0B47AE7432A6}"/>
              </a:ext>
            </a:extLst>
          </p:cNvPr>
          <p:cNvSpPr/>
          <p:nvPr/>
        </p:nvSpPr>
        <p:spPr>
          <a:xfrm>
            <a:off x="122666" y="5891792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repo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8B4F96-6A67-814F-D827-27DF137DA9E7}"/>
              </a:ext>
            </a:extLst>
          </p:cNvPr>
          <p:cNvSpPr/>
          <p:nvPr/>
        </p:nvSpPr>
        <p:spPr>
          <a:xfrm>
            <a:off x="96647" y="6858231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search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6EF589A-E797-AFD5-8FFA-C146DE10303E}"/>
              </a:ext>
            </a:extLst>
          </p:cNvPr>
          <p:cNvSpPr/>
          <p:nvPr/>
        </p:nvSpPr>
        <p:spPr>
          <a:xfrm>
            <a:off x="2897461" y="168777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A2BF5E3-1543-0A33-3B42-01DB17A1F916}"/>
              </a:ext>
            </a:extLst>
          </p:cNvPr>
          <p:cNvSpPr/>
          <p:nvPr/>
        </p:nvSpPr>
        <p:spPr>
          <a:xfrm>
            <a:off x="2897461" y="1101996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template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51E0617-A44B-3A78-B34C-10F07FDEDE10}"/>
              </a:ext>
            </a:extLst>
          </p:cNvPr>
          <p:cNvSpPr/>
          <p:nvPr/>
        </p:nvSpPr>
        <p:spPr>
          <a:xfrm>
            <a:off x="2897461" y="201128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get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99955D-F958-D90D-B4D4-1191551C6B8D}"/>
              </a:ext>
            </a:extLst>
          </p:cNvPr>
          <p:cNvSpPr/>
          <p:nvPr/>
        </p:nvSpPr>
        <p:spPr>
          <a:xfrm>
            <a:off x="2871442" y="297772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history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2593E81-D499-7DF2-D21E-5C3DFEE7A854}"/>
              </a:ext>
            </a:extLst>
          </p:cNvPr>
          <p:cNvSpPr/>
          <p:nvPr/>
        </p:nvSpPr>
        <p:spPr>
          <a:xfrm>
            <a:off x="2871442" y="3944162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pull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ACD3388-A84D-67B2-F8EB-A7F8317A7909}"/>
              </a:ext>
            </a:extLst>
          </p:cNvPr>
          <p:cNvSpPr/>
          <p:nvPr/>
        </p:nvSpPr>
        <p:spPr>
          <a:xfrm>
            <a:off x="2845423" y="4849155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plugin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CC8D75C-EA3D-F187-C543-4FE8D10E4341}"/>
              </a:ext>
            </a:extLst>
          </p:cNvPr>
          <p:cNvSpPr/>
          <p:nvPr/>
        </p:nvSpPr>
        <p:spPr>
          <a:xfrm>
            <a:off x="2845423" y="581559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show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4AFF14-C31B-75AF-3898-E2CD7531B3CE}"/>
              </a:ext>
            </a:extLst>
          </p:cNvPr>
          <p:cNvSpPr/>
          <p:nvPr/>
        </p:nvSpPr>
        <p:spPr>
          <a:xfrm>
            <a:off x="2819404" y="678203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status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0A6840D-0E9D-CE85-A237-7E4EB86B2E71}"/>
              </a:ext>
            </a:extLst>
          </p:cNvPr>
          <p:cNvSpPr/>
          <p:nvPr/>
        </p:nvSpPr>
        <p:spPr>
          <a:xfrm>
            <a:off x="5677834" y="168777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test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7AD5CFE-F513-78F9-3CFC-FD91B68237F6}"/>
              </a:ext>
            </a:extLst>
          </p:cNvPr>
          <p:cNvSpPr/>
          <p:nvPr/>
        </p:nvSpPr>
        <p:spPr>
          <a:xfrm>
            <a:off x="5677834" y="1101996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verify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E978AA9-181F-5E4C-EAEA-9223F6340938}"/>
              </a:ext>
            </a:extLst>
          </p:cNvPr>
          <p:cNvSpPr/>
          <p:nvPr/>
        </p:nvSpPr>
        <p:spPr>
          <a:xfrm>
            <a:off x="5677834" y="2068435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version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7BEAACC-10B3-7299-A06B-A96843E28FFE}"/>
              </a:ext>
            </a:extLst>
          </p:cNvPr>
          <p:cNvSpPr/>
          <p:nvPr/>
        </p:nvSpPr>
        <p:spPr>
          <a:xfrm>
            <a:off x="5651815" y="2973428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env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10E8631-8C1E-C4C9-E8BA-B3436C573532}"/>
              </a:ext>
            </a:extLst>
          </p:cNvPr>
          <p:cNvSpPr/>
          <p:nvPr/>
        </p:nvSpPr>
        <p:spPr>
          <a:xfrm>
            <a:off x="5651815" y="3893402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dependency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6C53B4-C4EE-E8E0-574E-FF2F9088BF09}"/>
              </a:ext>
            </a:extLst>
          </p:cNvPr>
          <p:cNvSpPr/>
          <p:nvPr/>
        </p:nvSpPr>
        <p:spPr>
          <a:xfrm>
            <a:off x="5625796" y="4859841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push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13E3CB3-93B1-F395-5AB5-523405F6D608}"/>
              </a:ext>
            </a:extLst>
          </p:cNvPr>
          <p:cNvSpPr/>
          <p:nvPr/>
        </p:nvSpPr>
        <p:spPr>
          <a:xfrm>
            <a:off x="5625796" y="5826280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uninstall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6FF31D-34F3-8B9B-B44B-FE27A89D2069}"/>
              </a:ext>
            </a:extLst>
          </p:cNvPr>
          <p:cNvSpPr/>
          <p:nvPr/>
        </p:nvSpPr>
        <p:spPr>
          <a:xfrm>
            <a:off x="5599777" y="6792719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help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BB3BE1-35AD-7201-5EE3-02E8056630EC}"/>
              </a:ext>
            </a:extLst>
          </p:cNvPr>
          <p:cNvSpPr/>
          <p:nvPr/>
        </p:nvSpPr>
        <p:spPr>
          <a:xfrm>
            <a:off x="8458207" y="1906857"/>
            <a:ext cx="4951141" cy="16874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Also covered many </a:t>
            </a:r>
          </a:p>
          <a:p>
            <a:pPr algn="ctr"/>
            <a:r>
              <a:rPr lang="en-US" sz="3000" dirty="0"/>
              <a:t>Sub Commands and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AA484-5183-9BEA-8D30-27C679E6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67" y="3804267"/>
            <a:ext cx="5182253" cy="38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FFE7D8-187F-E73C-5AB0-4107C6068F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08C52E-1DC2-B2B5-ACE8-9528A0EF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25" y="3930826"/>
            <a:ext cx="4590678" cy="37024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098FFA-62DC-C82C-7ACE-A5648B75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FDF49-AF04-55BC-3218-9DD4E934BB6A}"/>
              </a:ext>
            </a:extLst>
          </p:cNvPr>
          <p:cNvSpPr txBox="1"/>
          <p:nvPr/>
        </p:nvSpPr>
        <p:spPr>
          <a:xfrm>
            <a:off x="6966857" y="334754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606A6-EA65-1502-0487-0647A44E7CB8}"/>
              </a:ext>
            </a:extLst>
          </p:cNvPr>
          <p:cNvSpPr txBox="1"/>
          <p:nvPr/>
        </p:nvSpPr>
        <p:spPr>
          <a:xfrm>
            <a:off x="367525" y="3348624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6888C-2416-D6F7-7CC5-BE1972A4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3930827"/>
            <a:ext cx="7195457" cy="3702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EBCE32-380C-D784-8185-15B3C935FC51}"/>
              </a:ext>
            </a:extLst>
          </p:cNvPr>
          <p:cNvSpPr txBox="1">
            <a:spLocks/>
          </p:cNvSpPr>
          <p:nvPr/>
        </p:nvSpPr>
        <p:spPr>
          <a:xfrm>
            <a:off x="367525" y="1110343"/>
            <a:ext cx="13257035" cy="223719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Access Single Object from Dictionary</a:t>
            </a:r>
          </a:p>
          <a:p>
            <a:r>
              <a:rPr lang="en-US"/>
              <a:t>How to retrieve a </a:t>
            </a:r>
            <a:r>
              <a:rPr lang="en-US">
                <a:solidFill>
                  <a:srgbClr val="0070C0"/>
                </a:solidFill>
              </a:rPr>
              <a:t>single object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What if there is only </a:t>
            </a:r>
            <a:r>
              <a:rPr lang="en-US">
                <a:solidFill>
                  <a:srgbClr val="0070C0"/>
                </a:solidFill>
              </a:rPr>
              <a:t>need for 1 or 2 values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How to access </a:t>
            </a:r>
            <a:r>
              <a:rPr lang="en-US">
                <a:solidFill>
                  <a:srgbClr val="0070C0"/>
                </a:solidFill>
              </a:rPr>
              <a:t>each key value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83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 &amp; if-else</a:t>
            </a:r>
          </a:p>
        </p:txBody>
      </p:sp>
    </p:spTree>
    <p:extLst>
      <p:ext uri="{BB962C8B-B14F-4D97-AF65-F5344CB8AC3E}">
        <p14:creationId xmlns:p14="http://schemas.microsoft.com/office/powerpoint/2010/main" val="1832709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256879"/>
            <a:ext cx="14184882" cy="2441723"/>
          </a:xfrm>
        </p:spPr>
        <p:txBody>
          <a:bodyPr>
            <a:normAutofit/>
          </a:bodyPr>
          <a:lstStyle/>
          <a:p>
            <a:r>
              <a:rPr lang="en-US"/>
              <a:t>We are going to use </a:t>
            </a:r>
            <a:r>
              <a:rPr lang="en-US">
                <a:solidFill>
                  <a:srgbClr val="0070C0"/>
                </a:solidFill>
              </a:rPr>
              <a:t>WITH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Action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If-Else</a:t>
            </a:r>
            <a:r>
              <a:rPr lang="en-US"/>
              <a:t> in combination in this demo</a:t>
            </a:r>
          </a:p>
          <a:p>
            <a:r>
              <a:rPr lang="en-US"/>
              <a:t>We are going to re-implement </a:t>
            </a:r>
            <a:r>
              <a:rPr lang="en-US">
                <a:solidFill>
                  <a:srgbClr val="0070C0"/>
                </a:solidFill>
              </a:rPr>
              <a:t>Demo-14: Flow Control If-Else with Boolean Check and AND Function </a:t>
            </a:r>
            <a:r>
              <a:rPr lang="en-US"/>
              <a:t>in combination with </a:t>
            </a:r>
            <a:r>
              <a:rPr lang="en-US">
                <a:solidFill>
                  <a:srgbClr val="0070C0"/>
                </a:solidFill>
              </a:rPr>
              <a:t>WITH Action</a:t>
            </a:r>
            <a:r>
              <a:rPr lang="en-US"/>
              <a:t>.</a:t>
            </a:r>
          </a:p>
          <a:p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simplifies</a:t>
            </a:r>
            <a:r>
              <a:rPr lang="en-US"/>
              <a:t> the template code. 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Flow Control - If Else, AND, Boolean,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8062926" y="3725094"/>
            <a:ext cx="398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 -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2C936-9EA7-04E0-5AF7-C4AA116B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10" y="4165060"/>
            <a:ext cx="6410890" cy="358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8B24C-0173-4F26-3447-D07F021079F6}"/>
              </a:ext>
            </a:extLst>
          </p:cNvPr>
          <p:cNvSpPr txBox="1"/>
          <p:nvPr/>
        </p:nvSpPr>
        <p:spPr>
          <a:xfrm>
            <a:off x="250372" y="3716388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Demo-14: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65419-F6DD-F9EA-937D-143A93DC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0" y="4165060"/>
            <a:ext cx="7585792" cy="25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50634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3E850-DC78-82BA-6323-926A666B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1848-B318-BAA3-2361-23C207DC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6" y="1415032"/>
            <a:ext cx="5529943" cy="5991607"/>
          </a:xfrm>
        </p:spPr>
        <p:txBody>
          <a:bodyPr/>
          <a:lstStyle/>
          <a:p>
            <a:r>
              <a:rPr lang="en-US"/>
              <a:t>Variables are used to </a:t>
            </a:r>
            <a:r>
              <a:rPr lang="en-US">
                <a:solidFill>
                  <a:srgbClr val="0070C0"/>
                </a:solidFill>
              </a:rPr>
              <a:t>simplify</a:t>
            </a:r>
            <a:r>
              <a:rPr lang="en-US"/>
              <a:t> code</a:t>
            </a:r>
          </a:p>
          <a:p>
            <a:r>
              <a:rPr lang="en-US"/>
              <a:t>Primarily used in </a:t>
            </a:r>
            <a:r>
              <a:rPr lang="en-US">
                <a:solidFill>
                  <a:srgbClr val="0070C0"/>
                </a:solidFill>
              </a:rPr>
              <a:t>WITH, RANGE Actions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Named Templates</a:t>
            </a:r>
            <a:endParaRPr lang="en-US"/>
          </a:p>
          <a:p>
            <a:r>
              <a:rPr lang="en-US"/>
              <a:t>Variables are assigned with a </a:t>
            </a:r>
            <a:r>
              <a:rPr lang="en-US">
                <a:solidFill>
                  <a:srgbClr val="0070C0"/>
                </a:solidFill>
              </a:rPr>
              <a:t>special assignment operator :=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D7006-80F7-0EBC-9A47-206459CF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Variables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E1FEA-0F9E-B338-5057-0A00B6B09EDF}"/>
              </a:ext>
            </a:extLst>
          </p:cNvPr>
          <p:cNvSpPr/>
          <p:nvPr/>
        </p:nvSpPr>
        <p:spPr>
          <a:xfrm>
            <a:off x="97971" y="5595257"/>
            <a:ext cx="4931229" cy="69668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define</a:t>
            </a:r>
            <a:r>
              <a:rPr lang="en-US" sz="3000"/>
              <a:t> a Variable 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55C0FA-0EB6-CF6F-0BF3-29F67B306084}"/>
              </a:ext>
            </a:extLst>
          </p:cNvPr>
          <p:cNvSpPr/>
          <p:nvPr/>
        </p:nvSpPr>
        <p:spPr>
          <a:xfrm>
            <a:off x="97971" y="6464344"/>
            <a:ext cx="4931229" cy="69668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reference</a:t>
            </a:r>
            <a:r>
              <a:rPr lang="en-US" sz="3000"/>
              <a:t> a Variable ?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ACA03B8-9D13-25A1-633C-CD8BBF11D88A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5029200" y="1982695"/>
            <a:ext cx="1415143" cy="3960905"/>
          </a:xfrm>
          <a:prstGeom prst="bentConnector3">
            <a:avLst>
              <a:gd name="adj1" fmla="val 50000"/>
            </a:avLst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20025-20CA-DB63-554E-B8C1BA65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7" y="1564752"/>
            <a:ext cx="7772400" cy="2378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769E3-0CC1-C6DB-EAC0-41F01F30D99C}"/>
              </a:ext>
            </a:extLst>
          </p:cNvPr>
          <p:cNvSpPr txBox="1"/>
          <p:nvPr/>
        </p:nvSpPr>
        <p:spPr>
          <a:xfrm>
            <a:off x="6281057" y="1133865"/>
            <a:ext cx="229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E9D670-32BA-E841-0B8F-3A4B8098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4114800"/>
            <a:ext cx="7772400" cy="354900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7832CD-CAB9-43E8-73FA-49E8B0E6447E}"/>
              </a:ext>
            </a:extLst>
          </p:cNvPr>
          <p:cNvSpPr/>
          <p:nvPr/>
        </p:nvSpPr>
        <p:spPr>
          <a:xfrm>
            <a:off x="6444343" y="1642674"/>
            <a:ext cx="7315200" cy="68004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17F508-E21E-D10E-3941-39A42FA63F40}"/>
              </a:ext>
            </a:extLst>
          </p:cNvPr>
          <p:cNvSpPr/>
          <p:nvPr/>
        </p:nvSpPr>
        <p:spPr>
          <a:xfrm>
            <a:off x="7021286" y="6770914"/>
            <a:ext cx="5932714" cy="390116"/>
          </a:xfrm>
          <a:prstGeom prst="roundRect">
            <a:avLst/>
          </a:prstGeom>
          <a:noFill/>
          <a:ln w="508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E50074D-B47E-B364-3A61-4B92196460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29200" y="6812687"/>
            <a:ext cx="1992086" cy="230370"/>
          </a:xfrm>
          <a:prstGeom prst="bentConnector3">
            <a:avLst>
              <a:gd name="adj1" fmla="val 50000"/>
            </a:avLst>
          </a:prstGeom>
          <a:ln w="508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526971" y="4267200"/>
            <a:ext cx="748937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63245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FEDE8-ABC8-BE7B-A200-B745EB63E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A7CF-0EB6-0832-B2E7-D69FA2CE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415032"/>
            <a:ext cx="686888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Range in Helm is </a:t>
            </a:r>
            <a:r>
              <a:rPr lang="en-US">
                <a:solidFill>
                  <a:srgbClr val="0070C0"/>
                </a:solidFill>
              </a:rPr>
              <a:t>equivalent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for, foreach</a:t>
            </a:r>
            <a:r>
              <a:rPr lang="en-US"/>
              <a:t> from other programming languages</a:t>
            </a:r>
          </a:p>
          <a:p>
            <a:r>
              <a:rPr lang="en-US"/>
              <a:t>In Helm, we can </a:t>
            </a:r>
            <a:r>
              <a:rPr lang="en-US">
                <a:solidFill>
                  <a:srgbClr val="0070C0"/>
                </a:solidFill>
              </a:rPr>
              <a:t>iterate</a:t>
            </a:r>
            <a:r>
              <a:rPr lang="en-US"/>
              <a:t> over a collection using </a:t>
            </a:r>
            <a:r>
              <a:rPr lang="en-US">
                <a:solidFill>
                  <a:srgbClr val="0070C0"/>
                </a:solidFill>
              </a:rPr>
              <a:t>Range Operator</a:t>
            </a:r>
          </a:p>
          <a:p>
            <a:r>
              <a:rPr lang="en-US"/>
              <a:t>Range Demos</a:t>
            </a:r>
          </a:p>
          <a:p>
            <a:pPr lvl="1"/>
            <a:r>
              <a:rPr lang="en-US" b="1"/>
              <a:t>Lists</a:t>
            </a:r>
            <a:r>
              <a:rPr lang="en-US"/>
              <a:t> 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Lists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Lists in combination with Helm Variables</a:t>
            </a:r>
          </a:p>
          <a:p>
            <a:pPr lvl="1"/>
            <a:r>
              <a:rPr lang="en-US" b="1"/>
              <a:t>Dictionaries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Dictionary / Map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Dictionary in combination with Helm Variables</a:t>
            </a: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713FC-B65E-E968-C2A9-CD132E3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B9014-7324-AA0F-54A2-F58322A9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714" y="1509341"/>
            <a:ext cx="3389086" cy="2334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36B86-AAE7-0FE9-7978-D90B96C7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4" y="4410835"/>
            <a:ext cx="5621383" cy="3180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5EE43-3DC3-EC24-2046-87CF77CDE464}"/>
              </a:ext>
            </a:extLst>
          </p:cNvPr>
          <p:cNvSpPr txBox="1"/>
          <p:nvPr/>
        </p:nvSpPr>
        <p:spPr>
          <a:xfrm>
            <a:off x="7496628" y="104579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CFAE6-718F-0142-62D8-8826C154CB65}"/>
              </a:ext>
            </a:extLst>
          </p:cNvPr>
          <p:cNvSpPr txBox="1"/>
          <p:nvPr/>
        </p:nvSpPr>
        <p:spPr>
          <a:xfrm>
            <a:off x="7583714" y="3937987"/>
            <a:ext cx="2142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namespace.yaml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08E23-F6E3-6709-E73E-5168028478EB}"/>
              </a:ext>
            </a:extLst>
          </p:cNvPr>
          <p:cNvSpPr/>
          <p:nvPr/>
        </p:nvSpPr>
        <p:spPr>
          <a:xfrm>
            <a:off x="11665131" y="1937656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Demo-1</a:t>
            </a:r>
          </a:p>
        </p:txBody>
      </p:sp>
    </p:spTree>
    <p:extLst>
      <p:ext uri="{BB962C8B-B14F-4D97-AF65-F5344CB8AC3E}">
        <p14:creationId xmlns:p14="http://schemas.microsoft.com/office/powerpoint/2010/main" val="937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14920-26CF-ECA6-E89F-9F2990319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ABC63-B85E-3FFD-FF2E-7714AC19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Helm Flow Control - Range Action + Helm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8BCB-8EB5-3FBE-A9FF-E2EA1F57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32" y="2470150"/>
            <a:ext cx="8649817" cy="3123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FB660-1BDD-68FD-F40D-B4DA2C51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1" y="2470150"/>
            <a:ext cx="4508500" cy="416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E7AB3-E474-6AF5-24AE-8168E94970B3}"/>
              </a:ext>
            </a:extLst>
          </p:cNvPr>
          <p:cNvSpPr txBox="1"/>
          <p:nvPr/>
        </p:nvSpPr>
        <p:spPr>
          <a:xfrm>
            <a:off x="288261" y="196390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F48E6-8621-B088-A41F-84A18174CCF6}"/>
              </a:ext>
            </a:extLst>
          </p:cNvPr>
          <p:cNvSpPr txBox="1"/>
          <p:nvPr/>
        </p:nvSpPr>
        <p:spPr>
          <a:xfrm>
            <a:off x="5508732" y="1963907"/>
            <a:ext cx="3780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namespace-with-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8FCBB-F6DA-5332-FEE5-27A7CC8A9BC5}"/>
              </a:ext>
            </a:extLst>
          </p:cNvPr>
          <p:cNvSpPr/>
          <p:nvPr/>
        </p:nvSpPr>
        <p:spPr>
          <a:xfrm>
            <a:off x="12122331" y="1088570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29140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084533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A1618B-C10C-8F76-BCD7-468FF9609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7CFEC-7182-C253-6A3C-C3892578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CEC21-F79B-435C-5708-405757F9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194F2-3662-2293-5948-0C6C326FF1AE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95EF-A33F-E7F8-EBF0-659151AE9864}"/>
              </a:ext>
            </a:extLst>
          </p:cNvPr>
          <p:cNvSpPr txBox="1"/>
          <p:nvPr/>
        </p:nvSpPr>
        <p:spPr>
          <a:xfrm>
            <a:off x="4951636" y="3450776"/>
            <a:ext cx="2046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7A3C9-4D92-CB44-1495-4919D4F3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40" y="3903434"/>
            <a:ext cx="9404766" cy="37274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FC5F36-4570-AB7D-AC67-911E19565624}"/>
              </a:ext>
            </a:extLst>
          </p:cNvPr>
          <p:cNvSpPr/>
          <p:nvPr/>
        </p:nvSpPr>
        <p:spPr>
          <a:xfrm>
            <a:off x="10428514" y="1567543"/>
            <a:ext cx="3755572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</a:t>
            </a:r>
          </a:p>
          <a:p>
            <a:pPr algn="ctr"/>
            <a:r>
              <a:rPr lang="en-US"/>
              <a:t>Range Action with Dictionary</a:t>
            </a:r>
          </a:p>
        </p:txBody>
      </p:sp>
    </p:spTree>
    <p:extLst>
      <p:ext uri="{BB962C8B-B14F-4D97-AF65-F5344CB8AC3E}">
        <p14:creationId xmlns:p14="http://schemas.microsoft.com/office/powerpoint/2010/main" val="21492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910F06-2CDC-8B0C-7B39-7401C4517CCE}"/>
              </a:ext>
            </a:extLst>
          </p:cNvPr>
          <p:cNvSpPr/>
          <p:nvPr/>
        </p:nvSpPr>
        <p:spPr>
          <a:xfrm>
            <a:off x="9138892" y="135358"/>
            <a:ext cx="3515421" cy="19068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15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Development</a:t>
            </a:r>
          </a:p>
          <a:p>
            <a:pPr algn="ctr"/>
            <a:r>
              <a:rPr lang="en-US" sz="3000" dirty="0"/>
              <a:t>Demos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C7730C-B940-D013-01C1-54F2136A5F08}"/>
              </a:ext>
            </a:extLst>
          </p:cNvPr>
          <p:cNvSpPr/>
          <p:nvPr/>
        </p:nvSpPr>
        <p:spPr>
          <a:xfrm>
            <a:off x="8144114" y="2126166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Built-in Objects </a:t>
            </a:r>
          </a:p>
          <a:p>
            <a:pPr algn="ctr"/>
            <a:r>
              <a:rPr lang="en-US" sz="2500" dirty="0"/>
              <a:t>(.Release, .Chart, .Files, .Values)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2164E6-3ED3-C977-C908-644A56E71AE2}"/>
              </a:ext>
            </a:extLst>
          </p:cNvPr>
          <p:cNvSpPr/>
          <p:nvPr/>
        </p:nvSpPr>
        <p:spPr>
          <a:xfrm>
            <a:off x="8144114" y="3333010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Helm Development Basics</a:t>
            </a:r>
          </a:p>
          <a:p>
            <a:pPr algn="ctr"/>
            <a:r>
              <a:rPr lang="en-US" sz="2500" dirty="0"/>
              <a:t>(Template Actions, Control White Spaces, default, lower, </a:t>
            </a:r>
            <a:r>
              <a:rPr lang="en-US" sz="2500" dirty="0" err="1"/>
              <a:t>nindent</a:t>
            </a:r>
            <a:r>
              <a:rPr lang="en-US" sz="2500" dirty="0"/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F87918-983B-7B8A-120D-CE26E8CF171D}"/>
              </a:ext>
            </a:extLst>
          </p:cNvPr>
          <p:cNvSpPr/>
          <p:nvPr/>
        </p:nvSpPr>
        <p:spPr>
          <a:xfrm>
            <a:off x="8211020" y="4511491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Flow Control Actions</a:t>
            </a:r>
          </a:p>
          <a:p>
            <a:pPr algn="ctr"/>
            <a:r>
              <a:rPr lang="en-US" sz="2500" dirty="0"/>
              <a:t>(If-Else, With, Range)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5F326F-E9BE-F76B-AA60-AB5F8585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" y="264377"/>
            <a:ext cx="6248400" cy="7277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E3B151-D6F7-C715-EECC-6CE447753E04}"/>
              </a:ext>
            </a:extLst>
          </p:cNvPr>
          <p:cNvSpPr/>
          <p:nvPr/>
        </p:nvSpPr>
        <p:spPr>
          <a:xfrm>
            <a:off x="8211020" y="5689972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Template Functions</a:t>
            </a:r>
          </a:p>
          <a:p>
            <a:pPr algn="ctr"/>
            <a:r>
              <a:rPr lang="en-US" sz="2500" dirty="0"/>
              <a:t>EQ, AND, NOT, OR, </a:t>
            </a:r>
            <a:r>
              <a:rPr lang="en-US" sz="2500" dirty="0" err="1"/>
              <a:t>toYaml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6DECA-E4AD-3570-A6F8-643FD49D163E}"/>
              </a:ext>
            </a:extLst>
          </p:cNvPr>
          <p:cNvSpPr/>
          <p:nvPr/>
        </p:nvSpPr>
        <p:spPr>
          <a:xfrm>
            <a:off x="8211020" y="6896816"/>
            <a:ext cx="5504979" cy="74176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Named Templates</a:t>
            </a:r>
          </a:p>
          <a:p>
            <a:pPr algn="ctr"/>
            <a:r>
              <a:rPr lang="en-US" sz="2500" dirty="0"/>
              <a:t>(_</a:t>
            </a:r>
            <a:r>
              <a:rPr lang="en-US" sz="2500" dirty="0" err="1"/>
              <a:t>helpers.tpl</a:t>
            </a:r>
            <a:r>
              <a:rPr lang="en-US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7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2" grpId="0" animBg="1"/>
      <p:bldP spid="5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A7BB1-85B5-AF01-E6D7-D356A7B1D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424F1-83FC-718A-C8EE-51F5E72E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8319-B387-21FC-690B-D8E237D4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FAEEB-0F2A-89D0-E705-EE6A1F4CD0B2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F8CC3-E57A-3BE8-856B-E7CD816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3" y="3349073"/>
            <a:ext cx="9591677" cy="422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EEA2-1DF0-50AC-3FAC-011F88C3EA7D}"/>
              </a:ext>
            </a:extLst>
          </p:cNvPr>
          <p:cNvSpPr txBox="1"/>
          <p:nvPr/>
        </p:nvSpPr>
        <p:spPr>
          <a:xfrm>
            <a:off x="4862863" y="2808519"/>
            <a:ext cx="3685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</a:t>
            </a:r>
            <a:r>
              <a:rPr lang="en-US" b="1">
                <a:solidFill>
                  <a:srgbClr val="C00000"/>
                </a:solidFill>
              </a:rPr>
              <a:t>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C18CA5-BA30-6C85-6F2F-8D926BB59800}"/>
              </a:ext>
            </a:extLst>
          </p:cNvPr>
          <p:cNvSpPr/>
          <p:nvPr/>
        </p:nvSpPr>
        <p:spPr>
          <a:xfrm>
            <a:off x="10428514" y="1239095"/>
            <a:ext cx="3755572" cy="15173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</a:t>
            </a:r>
          </a:p>
          <a:p>
            <a:pPr algn="ctr"/>
            <a:r>
              <a:rPr lang="en-US"/>
              <a:t>Range Action with Dictionary with Variable</a:t>
            </a:r>
          </a:p>
        </p:txBody>
      </p:sp>
    </p:spTree>
    <p:extLst>
      <p:ext uri="{BB962C8B-B14F-4D97-AF65-F5344CB8AC3E}">
        <p14:creationId xmlns:p14="http://schemas.microsoft.com/office/powerpoint/2010/main" val="14903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  <a:endParaRPr lang="en-US" sz="5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25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783285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What is  named template ?</a:t>
            </a:r>
          </a:p>
          <a:p>
            <a:pPr lvl="1"/>
            <a:r>
              <a:rPr lang="en-US"/>
              <a:t>A template defined </a:t>
            </a:r>
            <a:r>
              <a:rPr lang="en-US">
                <a:solidFill>
                  <a:srgbClr val="0070C0"/>
                </a:solidFill>
              </a:rPr>
              <a:t>inside a file (_</a:t>
            </a:r>
            <a:r>
              <a:rPr lang="en-US" err="1">
                <a:solidFill>
                  <a:srgbClr val="0070C0"/>
                </a:solidFill>
              </a:rPr>
              <a:t>helpers.tpl</a:t>
            </a:r>
            <a:r>
              <a:rPr lang="en-US">
                <a:solidFill>
                  <a:srgbClr val="0070C0"/>
                </a:solidFill>
              </a:rPr>
              <a:t>) </a:t>
            </a:r>
            <a:r>
              <a:rPr lang="en-US"/>
              <a:t>and given a </a:t>
            </a:r>
            <a:r>
              <a:rPr lang="en-US">
                <a:solidFill>
                  <a:srgbClr val="0070C0"/>
                </a:solidFill>
              </a:rPr>
              <a:t>name</a:t>
            </a:r>
          </a:p>
          <a:p>
            <a:r>
              <a:rPr lang="en-US" b="1">
                <a:solidFill>
                  <a:srgbClr val="C00000"/>
                </a:solidFill>
              </a:rPr>
              <a:t>How to declare a named template ?</a:t>
            </a:r>
          </a:p>
          <a:p>
            <a:pPr lvl="1"/>
            <a:r>
              <a:rPr lang="en-US"/>
              <a:t>We can declare it using </a:t>
            </a:r>
            <a:r>
              <a:rPr lang="en-US">
                <a:solidFill>
                  <a:srgbClr val="0070C0"/>
                </a:solidFill>
              </a:rPr>
              <a:t>define</a:t>
            </a:r>
            <a:r>
              <a:rPr lang="en-US"/>
              <a:t> action</a:t>
            </a:r>
          </a:p>
          <a:p>
            <a:r>
              <a:rPr lang="en-US" b="1">
                <a:solidFill>
                  <a:srgbClr val="C00000"/>
                </a:solidFill>
              </a:rPr>
              <a:t>What is the naming convention for named templates ?</a:t>
            </a:r>
          </a:p>
          <a:p>
            <a:pPr lvl="1"/>
            <a:r>
              <a:rPr lang="en-US"/>
              <a:t>Template names are </a:t>
            </a:r>
            <a:r>
              <a:rPr lang="en-US">
                <a:solidFill>
                  <a:srgbClr val="0070C0"/>
                </a:solidFill>
              </a:rPr>
              <a:t>global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If you declare two templates with the same name, whichever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one is loaded last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will be the one used.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Template name: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&lt;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chartname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&gt;.&lt;relevant-template-name&gt;</a:t>
            </a:r>
          </a:p>
          <a:p>
            <a:pPr lvl="1"/>
            <a:r>
              <a:rPr lang="en-IN" b="1">
                <a:solidFill>
                  <a:srgbClr val="333333"/>
                </a:solidFill>
                <a:latin typeface="Public Sans"/>
              </a:rPr>
              <a:t>Example: </a:t>
            </a:r>
            <a:r>
              <a:rPr lang="en-US" err="1">
                <a:solidFill>
                  <a:srgbClr val="0070C0"/>
                </a:solidFill>
                <a:latin typeface="Public Sans"/>
              </a:rPr>
              <a:t>helmbasics.labels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1C04A-CAAB-5BB2-EEFF-8ADFB9C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65" y="1604321"/>
            <a:ext cx="23749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7E6E5-7960-AB5F-5346-F43BF60397C2}"/>
              </a:ext>
            </a:extLst>
          </p:cNvPr>
          <p:cNvSpPr txBox="1"/>
          <p:nvPr/>
        </p:nvSpPr>
        <p:spPr>
          <a:xfrm>
            <a:off x="8135552" y="1604321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C00000"/>
                </a:solidFill>
              </a:rPr>
              <a:t>File: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F4AE3-3BCE-BD8C-4E53-DBD69AB2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4" y="2523546"/>
            <a:ext cx="6527845" cy="246225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1A35B5-5D72-D9AF-C942-C758D018CC22}"/>
              </a:ext>
            </a:extLst>
          </p:cNvPr>
          <p:cNvSpPr/>
          <p:nvPr/>
        </p:nvSpPr>
        <p:spPr>
          <a:xfrm>
            <a:off x="10249352" y="3051413"/>
            <a:ext cx="4237764" cy="39188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53FCC6-2640-E206-BF57-E2309794E789}"/>
              </a:ext>
            </a:extLst>
          </p:cNvPr>
          <p:cNvSpPr/>
          <p:nvPr/>
        </p:nvSpPr>
        <p:spPr>
          <a:xfrm>
            <a:off x="8893627" y="3067012"/>
            <a:ext cx="1273629" cy="39188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013307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How to call a named template ?</a:t>
            </a:r>
          </a:p>
          <a:p>
            <a:r>
              <a:rPr lang="en-US"/>
              <a:t>We can call a named template using </a:t>
            </a:r>
            <a:r>
              <a:rPr lang="en-US">
                <a:solidFill>
                  <a:srgbClr val="0070C0"/>
                </a:solidFill>
              </a:rPr>
              <a:t>template</a:t>
            </a:r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If we want to access any built-in objects in our named template, what should we do ? </a:t>
            </a:r>
          </a:p>
          <a:p>
            <a:r>
              <a:rPr lang="en-US"/>
              <a:t>We should pass the </a:t>
            </a:r>
            <a:r>
              <a:rPr lang="en-US">
                <a:solidFill>
                  <a:srgbClr val="0070C0"/>
                </a:solidFill>
              </a:rPr>
              <a:t>Root Object (.)</a:t>
            </a:r>
            <a:r>
              <a:rPr lang="en-US"/>
              <a:t> as </a:t>
            </a:r>
            <a:r>
              <a:rPr lang="en-US">
                <a:solidFill>
                  <a:srgbClr val="0070C0"/>
                </a:solidFill>
              </a:rPr>
              <a:t>scope </a:t>
            </a:r>
            <a:r>
              <a:rPr lang="en-US"/>
              <a:t>to</a:t>
            </a:r>
            <a:r>
              <a:rPr lang="en-US">
                <a:solidFill>
                  <a:srgbClr val="0070C0"/>
                </a:solidFill>
              </a:rPr>
              <a:t> template call</a:t>
            </a:r>
          </a:p>
          <a:p>
            <a:r>
              <a:rPr lang="en-US" b="1">
                <a:solidFill>
                  <a:srgbClr val="C00000"/>
                </a:solidFill>
              </a:rPr>
              <a:t>How to use Helm Pipelines in a template call ?</a:t>
            </a:r>
          </a:p>
          <a:p>
            <a:r>
              <a:rPr lang="en-US">
                <a:solidFill>
                  <a:srgbClr val="0070C0"/>
                </a:solidFill>
              </a:rPr>
              <a:t>template</a:t>
            </a:r>
            <a:r>
              <a:rPr lang="en-US"/>
              <a:t> action doesn’t allow pipelines</a:t>
            </a:r>
          </a:p>
          <a:p>
            <a:r>
              <a:rPr lang="en-US"/>
              <a:t>Using special purpose function named </a:t>
            </a:r>
            <a:r>
              <a:rPr lang="en-US">
                <a:solidFill>
                  <a:srgbClr val="0070C0"/>
                </a:solidFill>
              </a:rPr>
              <a:t>include, </a:t>
            </a:r>
            <a:r>
              <a:rPr lang="en-US"/>
              <a:t>we can use pipelines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F2923-7560-C54C-78A8-73539E79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31" y="1581414"/>
            <a:ext cx="6949440" cy="10069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AA65DB-587A-2A00-7556-C75861933221}"/>
              </a:ext>
            </a:extLst>
          </p:cNvPr>
          <p:cNvSpPr/>
          <p:nvPr/>
        </p:nvSpPr>
        <p:spPr>
          <a:xfrm>
            <a:off x="8218714" y="2133599"/>
            <a:ext cx="1665515" cy="3701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60D-1EC8-A86A-18E3-E9389530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80" y="5370249"/>
            <a:ext cx="7013307" cy="100690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DB9073-F5F5-7483-D877-A6D5AD0552AD}"/>
              </a:ext>
            </a:extLst>
          </p:cNvPr>
          <p:cNvSpPr/>
          <p:nvPr/>
        </p:nvSpPr>
        <p:spPr>
          <a:xfrm>
            <a:off x="13331252" y="5940722"/>
            <a:ext cx="500743" cy="416029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B41AD-842D-90C1-333D-6E5B994F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80" y="6725085"/>
            <a:ext cx="7151914" cy="893989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A522A4-BA8C-42C1-C1F2-3BC68956463C}"/>
              </a:ext>
            </a:extLst>
          </p:cNvPr>
          <p:cNvSpPr/>
          <p:nvPr/>
        </p:nvSpPr>
        <p:spPr>
          <a:xfrm>
            <a:off x="8073091" y="7200215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FBA9A5-2138-B216-5160-3FF6894753F9}"/>
              </a:ext>
            </a:extLst>
          </p:cNvPr>
          <p:cNvSpPr/>
          <p:nvPr/>
        </p:nvSpPr>
        <p:spPr>
          <a:xfrm>
            <a:off x="12710405" y="7168984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617D5F-4B00-2BE2-9B34-0E0056F4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93" y="2701959"/>
            <a:ext cx="6527845" cy="246225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00FFB15-8EB6-CD7E-FB58-B4970295216D}"/>
              </a:ext>
            </a:extLst>
          </p:cNvPr>
          <p:cNvSpPr/>
          <p:nvPr/>
        </p:nvSpPr>
        <p:spPr>
          <a:xfrm>
            <a:off x="10385333" y="4149578"/>
            <a:ext cx="3446662" cy="522514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6" grpId="0" animBg="1"/>
      <p:bldP spid="27" grpId="0" animBg="1"/>
      <p:bldP spid="3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r>
              <a:rPr lang="en-IN"/>
              <a:t>In short, </a:t>
            </a:r>
            <a:r>
              <a:rPr lang="en-IN">
                <a:solidFill>
                  <a:srgbClr val="0070C0"/>
                </a:solidFill>
              </a:rPr>
              <a:t>_</a:t>
            </a:r>
            <a:r>
              <a:rPr lang="en-IN" err="1">
                <a:solidFill>
                  <a:srgbClr val="0070C0"/>
                </a:solidFill>
              </a:rPr>
              <a:t>helpers.tpl</a:t>
            </a:r>
            <a:r>
              <a:rPr lang="en-IN">
                <a:solidFill>
                  <a:srgbClr val="0070C0"/>
                </a:solidFill>
              </a:rPr>
              <a:t> </a:t>
            </a:r>
            <a:r>
              <a:rPr lang="en-IN"/>
              <a:t>file contains the </a:t>
            </a:r>
            <a:r>
              <a:rPr lang="en-IN">
                <a:solidFill>
                  <a:srgbClr val="0070C0"/>
                </a:solidFill>
              </a:rPr>
              <a:t>re-usable named templates</a:t>
            </a:r>
            <a:r>
              <a:rPr lang="en-IN"/>
              <a:t> required for our Helm Charts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Create Resource Names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err="1">
                <a:solidFill>
                  <a:srgbClr val="7030A0"/>
                </a:solidFill>
              </a:rPr>
              <a:t>printf</a:t>
            </a:r>
            <a:r>
              <a:rPr lang="en-US" sz="5000" b="1">
                <a:solidFill>
                  <a:srgbClr val="7030A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19186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C35E2-2E11-7C1D-E309-978BC86A1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589D-269E-9B33-05A9-09E061DF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415032"/>
            <a:ext cx="6139543" cy="5991607"/>
          </a:xfrm>
        </p:spPr>
        <p:txBody>
          <a:bodyPr/>
          <a:lstStyle/>
          <a:p>
            <a:r>
              <a:rPr lang="en-US"/>
              <a:t>We will create a reusable named template for </a:t>
            </a:r>
            <a:r>
              <a:rPr lang="en-US">
                <a:solidFill>
                  <a:srgbClr val="0070C0"/>
                </a:solidFill>
              </a:rPr>
              <a:t>Resource Names</a:t>
            </a:r>
          </a:p>
          <a:p>
            <a:r>
              <a:rPr lang="en-US" b="1" err="1">
                <a:solidFill>
                  <a:srgbClr val="C00000"/>
                </a:solidFill>
              </a:rPr>
              <a:t>printf</a:t>
            </a:r>
            <a:r>
              <a:rPr lang="en-US" b="1">
                <a:solidFill>
                  <a:srgbClr val="C00000"/>
                </a:solidFill>
              </a:rPr>
              <a:t>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Very very important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It returns a string based on a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formatting string 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We need to pass the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arguments </a:t>
            </a:r>
            <a:r>
              <a:rPr lang="en-IN" b="0" i="0">
                <a:effectLst/>
                <a:latin typeface="Public Sans"/>
              </a:rPr>
              <a:t>in the formatting string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order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marL="0" indent="0" algn="l">
              <a:buNone/>
            </a:pPr>
            <a:br>
              <a:rPr lang="en-IN" b="0" i="0">
                <a:solidFill>
                  <a:srgbClr val="4A4A4A"/>
                </a:solidFill>
                <a:effectLst/>
                <a:latin typeface="Space Mono"/>
              </a:rPr>
            </a:br>
            <a:endParaRPr lang="en-IN" b="0" i="0">
              <a:solidFill>
                <a:srgbClr val="4A4A4A"/>
              </a:solidFill>
              <a:effectLst/>
              <a:latin typeface="Space Mono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BA860C-929C-D6D8-C5BC-EDC50C09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7645"/>
            <a:ext cx="12618720" cy="1188851"/>
          </a:xfrm>
        </p:spPr>
        <p:txBody>
          <a:bodyPr/>
          <a:lstStyle/>
          <a:p>
            <a:r>
              <a:rPr lang="en-US"/>
              <a:t>Helm Named Templates - </a:t>
            </a:r>
            <a:r>
              <a:rPr lang="en-US" err="1"/>
              <a:t>printf</a:t>
            </a:r>
            <a:r>
              <a:rPr lang="en-US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0737-5352-5807-F957-3751B2F5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3649972"/>
            <a:ext cx="7772400" cy="152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099C-B996-0A50-AAF1-CC327E4A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239094"/>
            <a:ext cx="7772400" cy="177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9F3A0-C2E1-BD18-669F-EFB3ACEB9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9" y="5812303"/>
            <a:ext cx="7772400" cy="159186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32D3E1-F84A-CBD8-5291-086228B121ED}"/>
              </a:ext>
            </a:extLst>
          </p:cNvPr>
          <p:cNvSpPr/>
          <p:nvPr/>
        </p:nvSpPr>
        <p:spPr>
          <a:xfrm>
            <a:off x="7794171" y="2209800"/>
            <a:ext cx="5181600" cy="43076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DB9F80-60D3-E38D-A8AC-556C9AE17CEC}"/>
              </a:ext>
            </a:extLst>
          </p:cNvPr>
          <p:cNvSpPr/>
          <p:nvPr/>
        </p:nvSpPr>
        <p:spPr>
          <a:xfrm>
            <a:off x="7794171" y="6682102"/>
            <a:ext cx="5181600" cy="4307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8AE21-8650-1B5E-8399-FF620DB16573}"/>
              </a:ext>
            </a:extLst>
          </p:cNvPr>
          <p:cNvSpPr txBox="1"/>
          <p:nvPr/>
        </p:nvSpPr>
        <p:spPr>
          <a:xfrm>
            <a:off x="6705599" y="794392"/>
            <a:ext cx="4204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Before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F7B3D-9B26-2733-4601-7BE6E3EB28D0}"/>
              </a:ext>
            </a:extLst>
          </p:cNvPr>
          <p:cNvSpPr txBox="1"/>
          <p:nvPr/>
        </p:nvSpPr>
        <p:spPr>
          <a:xfrm>
            <a:off x="6640284" y="5377278"/>
            <a:ext cx="4026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After 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46D514-5D18-5BF5-4FFD-F06F58878F72}"/>
              </a:ext>
            </a:extLst>
          </p:cNvPr>
          <p:cNvSpPr/>
          <p:nvPr/>
        </p:nvSpPr>
        <p:spPr>
          <a:xfrm>
            <a:off x="8319540" y="4092904"/>
            <a:ext cx="3643860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E86AB-59FC-8F3B-683A-49BF35A9FCB8}"/>
              </a:ext>
            </a:extLst>
          </p:cNvPr>
          <p:cNvSpPr txBox="1"/>
          <p:nvPr/>
        </p:nvSpPr>
        <p:spPr>
          <a:xfrm>
            <a:off x="6640284" y="3191742"/>
            <a:ext cx="2177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Named Template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F4C734-813E-A4E7-DCE3-6210AD119795}"/>
              </a:ext>
            </a:extLst>
          </p:cNvPr>
          <p:cNvSpPr/>
          <p:nvPr/>
        </p:nvSpPr>
        <p:spPr>
          <a:xfrm>
            <a:off x="7338663" y="4440061"/>
            <a:ext cx="5745965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4" grpId="0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Template in Template</a:t>
            </a:r>
          </a:p>
        </p:txBody>
      </p:sp>
    </p:spTree>
    <p:extLst>
      <p:ext uri="{BB962C8B-B14F-4D97-AF65-F5344CB8AC3E}">
        <p14:creationId xmlns:p14="http://schemas.microsoft.com/office/powerpoint/2010/main" val="3662079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C5FDA8-5862-8F9C-C9ED-BA9B1D47DC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82AA-F919-CA54-31DA-230CA8EC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415032"/>
            <a:ext cx="13389428" cy="5991607"/>
          </a:xfrm>
        </p:spPr>
        <p:txBody>
          <a:bodyPr/>
          <a:lstStyle/>
          <a:p>
            <a:r>
              <a:rPr lang="en-US"/>
              <a:t>We are going to call </a:t>
            </a:r>
            <a:r>
              <a:rPr lang="en-US">
                <a:solidFill>
                  <a:srgbClr val="0070C0"/>
                </a:solidFill>
              </a:rPr>
              <a:t>one named template </a:t>
            </a:r>
            <a:r>
              <a:rPr lang="en-US"/>
              <a:t>in </a:t>
            </a:r>
            <a:r>
              <a:rPr lang="en-US">
                <a:solidFill>
                  <a:srgbClr val="0070C0"/>
                </a:solidFill>
              </a:rPr>
              <a:t>other named template </a:t>
            </a:r>
            <a:r>
              <a:rPr lang="en-US"/>
              <a:t>and test it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EEA4D-E326-3B10-BF17-CAD16214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Named Template - Template in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72205-88EF-1021-8C5C-55BD366415A9}"/>
              </a:ext>
            </a:extLst>
          </p:cNvPr>
          <p:cNvSpPr txBox="1"/>
          <p:nvPr/>
        </p:nvSpPr>
        <p:spPr>
          <a:xfrm>
            <a:off x="2073590" y="2294502"/>
            <a:ext cx="213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File: 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E7E1B-7BA4-7DF8-6F76-5D3E18F4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46" y="2725389"/>
            <a:ext cx="12110496" cy="49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Create &amp; Package</a:t>
            </a:r>
          </a:p>
        </p:txBody>
      </p:sp>
    </p:spTree>
    <p:extLst>
      <p:ext uri="{BB962C8B-B14F-4D97-AF65-F5344CB8AC3E}">
        <p14:creationId xmlns:p14="http://schemas.microsoft.com/office/powerpoint/2010/main" val="315651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A847F1-2C80-3823-9222-181DE5F7E3FB}"/>
              </a:ext>
            </a:extLst>
          </p:cNvPr>
          <p:cNvSpPr/>
          <p:nvPr/>
        </p:nvSpPr>
        <p:spPr>
          <a:xfrm>
            <a:off x="8430326" y="3197888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</a:t>
            </a:r>
          </a:p>
          <a:p>
            <a:pPr algn="ctr"/>
            <a:r>
              <a:rPr lang="en-US" dirty="0"/>
              <a:t>(Alias, Condition, Tags)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AD44CB-1892-3CCE-3C56-882ACA44006F}"/>
              </a:ext>
            </a:extLst>
          </p:cNvPr>
          <p:cNvSpPr/>
          <p:nvPr/>
        </p:nvSpPr>
        <p:spPr>
          <a:xfrm>
            <a:off x="8430326" y="4344561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Charts</a:t>
            </a:r>
          </a:p>
          <a:p>
            <a:pPr algn="ctr"/>
            <a:r>
              <a:rPr lang="en-US" dirty="0"/>
              <a:t>(Global Values, Override </a:t>
            </a:r>
            <a:r>
              <a:rPr lang="en-US" dirty="0" err="1"/>
              <a:t>Subchart</a:t>
            </a:r>
            <a:r>
              <a:rPr lang="en-US" dirty="0"/>
              <a:t> Values, Import Values)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B02204-A71A-F703-26D3-0881BF1A942D}"/>
              </a:ext>
            </a:extLst>
          </p:cNvPr>
          <p:cNvSpPr/>
          <p:nvPr/>
        </p:nvSpPr>
        <p:spPr>
          <a:xfrm>
            <a:off x="8430326" y="2051215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and Package </a:t>
            </a:r>
          </a:p>
          <a:p>
            <a:pPr algn="ctr"/>
            <a:r>
              <a:rPr lang="en-US" dirty="0"/>
              <a:t>Helm Charts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D83A77-EDEE-6459-4F1E-E42276544B57}"/>
              </a:ext>
            </a:extLst>
          </p:cNvPr>
          <p:cNvSpPr/>
          <p:nvPr/>
        </p:nvSpPr>
        <p:spPr>
          <a:xfrm>
            <a:off x="8430326" y="6637907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Hooks</a:t>
            </a:r>
          </a:p>
          <a:p>
            <a:pPr algn="ctr"/>
            <a:r>
              <a:rPr lang="en-US" dirty="0"/>
              <a:t>(Types, Deletion Policy, Weight, Tests)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CF5BD6-793F-A9A9-7246-FD68F28B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6" y="195664"/>
            <a:ext cx="6461065" cy="7476375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5149D-2433-A623-8EDF-B0253DD81AFA}"/>
              </a:ext>
            </a:extLst>
          </p:cNvPr>
          <p:cNvSpPr/>
          <p:nvPr/>
        </p:nvSpPr>
        <p:spPr>
          <a:xfrm>
            <a:off x="8430326" y="549123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Starters, Plugins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116D31-F7F4-4B19-D304-680082178305}"/>
              </a:ext>
            </a:extLst>
          </p:cNvPr>
          <p:cNvSpPr/>
          <p:nvPr/>
        </p:nvSpPr>
        <p:spPr>
          <a:xfrm>
            <a:off x="8748599" y="195664"/>
            <a:ext cx="3515421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7177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5" grpId="0" animBg="1"/>
      <p:bldP spid="2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62E495-0175-58D4-F5CB-1A796069D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DDAFFA-1A50-4E31-7F93-0363B5CA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Create &amp; Package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17F35-44C2-AA75-F134-0FD52331D291}"/>
              </a:ext>
            </a:extLst>
          </p:cNvPr>
          <p:cNvSpPr/>
          <p:nvPr/>
        </p:nvSpPr>
        <p:spPr>
          <a:xfrm>
            <a:off x="402771" y="3059309"/>
            <a:ext cx="4245428" cy="6858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create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B2AB67-97D8-9823-73E0-E965D0FD7F04}"/>
              </a:ext>
            </a:extLst>
          </p:cNvPr>
          <p:cNvSpPr/>
          <p:nvPr/>
        </p:nvSpPr>
        <p:spPr>
          <a:xfrm>
            <a:off x="402771" y="3905260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Make changes to Chart</a:t>
            </a:r>
          </a:p>
          <a:p>
            <a:pPr algn="ctr"/>
            <a:r>
              <a:rPr lang="en-US"/>
              <a:t>(Image Tag, NodePort)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D9686F-BA00-9590-5B98-C7812B838E3F}"/>
              </a:ext>
            </a:extLst>
          </p:cNvPr>
          <p:cNvSpPr/>
          <p:nvPr/>
        </p:nvSpPr>
        <p:spPr>
          <a:xfrm>
            <a:off x="402771" y="475121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chart folder and verify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0DA6F3-6F86-6283-8F30-5089F1340C00}"/>
              </a:ext>
            </a:extLst>
          </p:cNvPr>
          <p:cNvSpPr/>
          <p:nvPr/>
        </p:nvSpPr>
        <p:spPr>
          <a:xfrm>
            <a:off x="402771" y="5575308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 </a:t>
            </a:r>
            <a:r>
              <a:rPr lang="en-US"/>
              <a:t>from chart folder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5813C0-50B7-D2A6-20CA-842269D5CDDA}"/>
              </a:ext>
            </a:extLst>
          </p:cNvPr>
          <p:cNvSpPr/>
          <p:nvPr/>
        </p:nvSpPr>
        <p:spPr>
          <a:xfrm>
            <a:off x="5225143" y="3911149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Make changes</a:t>
            </a:r>
          </a:p>
          <a:p>
            <a:pPr algn="ctr"/>
            <a:r>
              <a:rPr lang="en-US" sz="2000"/>
              <a:t>(version and </a:t>
            </a:r>
            <a:r>
              <a:rPr lang="en-US" sz="2000" err="1"/>
              <a:t>appVersion</a:t>
            </a:r>
            <a:r>
              <a:rPr lang="en-US" sz="2000"/>
              <a:t> in </a:t>
            </a:r>
            <a:r>
              <a:rPr lang="en-US" sz="2000" err="1"/>
              <a:t>Chart.yaml</a:t>
            </a:r>
            <a:r>
              <a:rPr lang="en-US" sz="200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228C64-158B-F6E8-EBFB-AFAA84FEC0C1}"/>
              </a:ext>
            </a:extLst>
          </p:cNvPr>
          <p:cNvSpPr/>
          <p:nvPr/>
        </p:nvSpPr>
        <p:spPr>
          <a:xfrm>
            <a:off x="5225143" y="4768047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from chart folder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E99922-F1C8-7531-3A36-0D6685D56ED4}"/>
              </a:ext>
            </a:extLst>
          </p:cNvPr>
          <p:cNvSpPr/>
          <p:nvPr/>
        </p:nvSpPr>
        <p:spPr>
          <a:xfrm>
            <a:off x="5225143" y="556436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(myfirstchart-2.0.0.tgz) and verify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0F0958-109F-2838-22E5-83C17EFE7383}"/>
              </a:ext>
            </a:extLst>
          </p:cNvPr>
          <p:cNvSpPr/>
          <p:nvPr/>
        </p:nvSpPr>
        <p:spPr>
          <a:xfrm>
            <a:off x="10047515" y="4751211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using 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--version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---app-version </a:t>
            </a:r>
            <a:r>
              <a:rPr lang="en-US"/>
              <a:t>flags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84EC1D-4614-7ED2-5ED0-78286E9E78B1}"/>
              </a:ext>
            </a:extLst>
          </p:cNvPr>
          <p:cNvSpPr/>
          <p:nvPr/>
        </p:nvSpPr>
        <p:spPr>
          <a:xfrm>
            <a:off x="10047515" y="5558472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(myfirstchart-3.0.0.tgz) and verify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2891C-65E0-89E4-52A7-6D646B27242C}"/>
              </a:ext>
            </a:extLst>
          </p:cNvPr>
          <p:cNvSpPr/>
          <p:nvPr/>
        </p:nvSpPr>
        <p:spPr>
          <a:xfrm>
            <a:off x="1164771" y="1886549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AC23EC-24A3-95CE-3283-C665E0AEF307}"/>
              </a:ext>
            </a:extLst>
          </p:cNvPr>
          <p:cNvSpPr/>
          <p:nvPr/>
        </p:nvSpPr>
        <p:spPr>
          <a:xfrm>
            <a:off x="5965371" y="296220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2.0.0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C375C2-98BB-1EC0-00A8-B38C9C592BB2}"/>
              </a:ext>
            </a:extLst>
          </p:cNvPr>
          <p:cNvSpPr/>
          <p:nvPr/>
        </p:nvSpPr>
        <p:spPr>
          <a:xfrm>
            <a:off x="11005457" y="386826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3.0.0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3AC346-7CE5-1164-BE9E-9D91266D02B5}"/>
              </a:ext>
            </a:extLst>
          </p:cNvPr>
          <p:cNvSpPr/>
          <p:nvPr/>
        </p:nvSpPr>
        <p:spPr>
          <a:xfrm>
            <a:off x="315685" y="1750987"/>
            <a:ext cx="4495801" cy="4727625"/>
          </a:xfrm>
          <a:prstGeom prst="roundRect">
            <a:avLst>
              <a:gd name="adj" fmla="val 513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877E3F-3767-F029-C542-8EF94F080C5F}"/>
              </a:ext>
            </a:extLst>
          </p:cNvPr>
          <p:cNvSpPr/>
          <p:nvPr/>
        </p:nvSpPr>
        <p:spPr>
          <a:xfrm>
            <a:off x="5040086" y="2730701"/>
            <a:ext cx="4648200" cy="3774874"/>
          </a:xfrm>
          <a:prstGeom prst="roundRect">
            <a:avLst>
              <a:gd name="adj" fmla="val 5203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84A66D-B4B3-4697-E638-D26CEA4484B0}"/>
              </a:ext>
            </a:extLst>
          </p:cNvPr>
          <p:cNvSpPr/>
          <p:nvPr/>
        </p:nvSpPr>
        <p:spPr>
          <a:xfrm>
            <a:off x="9916885" y="3712308"/>
            <a:ext cx="4539343" cy="2839279"/>
          </a:xfrm>
          <a:prstGeom prst="roundRect">
            <a:avLst>
              <a:gd name="adj" fmla="val 4731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40569311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202360-98CB-7C86-3124-6D82F6E83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1D324-3685-ED20-6A82-D84FE6B6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43" y="-220396"/>
            <a:ext cx="5917474" cy="1188851"/>
          </a:xfrm>
        </p:spPr>
        <p:txBody>
          <a:bodyPr/>
          <a:lstStyle/>
          <a:p>
            <a:r>
              <a:rPr lang="en-US"/>
              <a:t>Helm Dependency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BEB7-F06D-2825-777A-B6876F5D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54939"/>
            <a:ext cx="3810000" cy="755385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40E74E-8882-422A-E27D-1B235D83BCF1}"/>
              </a:ext>
            </a:extLst>
          </p:cNvPr>
          <p:cNvSpPr/>
          <p:nvPr/>
        </p:nvSpPr>
        <p:spPr>
          <a:xfrm>
            <a:off x="272143" y="304800"/>
            <a:ext cx="1023257" cy="2830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4812D3-7488-C215-1402-322FC0A3846E}"/>
              </a:ext>
            </a:extLst>
          </p:cNvPr>
          <p:cNvSpPr/>
          <p:nvPr/>
        </p:nvSpPr>
        <p:spPr>
          <a:xfrm>
            <a:off x="674690" y="1545771"/>
            <a:ext cx="3178853" cy="1680989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12D5D-D616-30E0-4EDC-2A2CB69D3E30}"/>
              </a:ext>
            </a:extLst>
          </p:cNvPr>
          <p:cNvSpPr/>
          <p:nvPr/>
        </p:nvSpPr>
        <p:spPr>
          <a:xfrm>
            <a:off x="674689" y="3369983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9635CC-5FBD-D958-DF17-5F58975F3F9F}"/>
              </a:ext>
            </a:extLst>
          </p:cNvPr>
          <p:cNvSpPr/>
          <p:nvPr/>
        </p:nvSpPr>
        <p:spPr>
          <a:xfrm>
            <a:off x="674688" y="5228640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64F54-5C4E-3CD0-3A20-058EFC31FF1F}"/>
              </a:ext>
            </a:extLst>
          </p:cNvPr>
          <p:cNvSpPr/>
          <p:nvPr/>
        </p:nvSpPr>
        <p:spPr>
          <a:xfrm>
            <a:off x="5660571" y="1124528"/>
            <a:ext cx="3541644" cy="58446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Parent Chart or Main Helm Chart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1D4E0F-29A3-FD60-D1CD-BB061BEF111D}"/>
              </a:ext>
            </a:extLst>
          </p:cNvPr>
          <p:cNvSpPr/>
          <p:nvPr/>
        </p:nvSpPr>
        <p:spPr>
          <a:xfrm>
            <a:off x="5660571" y="2446378"/>
            <a:ext cx="3541644" cy="5844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 Charts or Child Charts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0434C5-9ACA-266F-1D5A-BC12709944B0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rot="10800000">
            <a:off x="1295401" y="446316"/>
            <a:ext cx="4365171" cy="970447"/>
          </a:xfrm>
          <a:prstGeom prst="bentConnector3">
            <a:avLst>
              <a:gd name="adj1" fmla="val 500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AFF83C4-2A4C-9492-41F0-1AB03ABB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74" y="4934337"/>
            <a:ext cx="4298875" cy="2769959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F7E96CB-8EFA-1946-B47C-3B622196B586}"/>
              </a:ext>
            </a:extLst>
          </p:cNvPr>
          <p:cNvSpPr/>
          <p:nvPr/>
        </p:nvSpPr>
        <p:spPr>
          <a:xfrm>
            <a:off x="5333294" y="6256187"/>
            <a:ext cx="3593007" cy="1342042"/>
          </a:xfrm>
          <a:prstGeom prst="roundRect">
            <a:avLst>
              <a:gd name="adj" fmla="val 1021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55BFA1-A097-331E-E682-ABBF5AADCB56}"/>
              </a:ext>
            </a:extLst>
          </p:cNvPr>
          <p:cNvSpPr/>
          <p:nvPr/>
        </p:nvSpPr>
        <p:spPr>
          <a:xfrm>
            <a:off x="9400855" y="446314"/>
            <a:ext cx="4832171" cy="314710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Chart dependencies </a:t>
            </a:r>
            <a:r>
              <a:rPr lang="en-US" sz="2600"/>
              <a:t>refer to the mechanism by which a Helm chart can </a:t>
            </a:r>
            <a:r>
              <a:rPr lang="en-US" sz="2600">
                <a:solidFill>
                  <a:srgbClr val="FFFF00"/>
                </a:solidFill>
              </a:rPr>
              <a:t>declare and manage </a:t>
            </a:r>
            <a:r>
              <a:rPr lang="en-US" sz="2600"/>
              <a:t>its </a:t>
            </a:r>
            <a:r>
              <a:rPr lang="en-US" sz="2600">
                <a:solidFill>
                  <a:srgbClr val="FFFF00"/>
                </a:solidFill>
              </a:rPr>
              <a:t>external dependencies </a:t>
            </a:r>
            <a:r>
              <a:rPr lang="en-US" sz="2600"/>
              <a:t>on other charts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CC95C5-05C0-F7A5-DE44-F30E63C02E49}"/>
              </a:ext>
            </a:extLst>
          </p:cNvPr>
          <p:cNvSpPr/>
          <p:nvPr/>
        </p:nvSpPr>
        <p:spPr>
          <a:xfrm>
            <a:off x="9400855" y="3834093"/>
            <a:ext cx="5104314" cy="367800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This feature is particularly useful when we are building </a:t>
            </a:r>
            <a:r>
              <a:rPr lang="en-US" sz="2600">
                <a:solidFill>
                  <a:srgbClr val="FFFF00"/>
                </a:solidFill>
              </a:rPr>
              <a:t>complex applications</a:t>
            </a:r>
            <a:r>
              <a:rPr lang="en-US" sz="2600"/>
              <a:t> that consist of multiple components or services, and we want to manage their deployment as a </a:t>
            </a:r>
            <a:r>
              <a:rPr lang="en-US" sz="2600">
                <a:solidFill>
                  <a:srgbClr val="FFFF00"/>
                </a:solidFill>
              </a:rPr>
              <a:t>single unit.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9EB5F8-85F2-FFC3-1077-A26095A1902B}"/>
              </a:ext>
            </a:extLst>
          </p:cNvPr>
          <p:cNvCxnSpPr>
            <a:stCxn id="17" idx="1"/>
            <a:endCxn id="11" idx="3"/>
          </p:cNvCxnSpPr>
          <p:nvPr/>
        </p:nvCxnSpPr>
        <p:spPr>
          <a:xfrm flipH="1" flipV="1">
            <a:off x="3853543" y="2386266"/>
            <a:ext cx="1807028" cy="3523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1DF3F7-5463-C4D9-5B86-E97F009C1DB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>
            <a:off x="3853542" y="2738612"/>
            <a:ext cx="1807029" cy="14718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3244E5-3290-DA39-51C3-66B437449135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3853541" y="2738612"/>
            <a:ext cx="1807030" cy="3330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FDD785-1897-E619-ECA6-B6069BDA3EDC}"/>
              </a:ext>
            </a:extLst>
          </p:cNvPr>
          <p:cNvCxnSpPr>
            <a:stCxn id="17" idx="2"/>
            <a:endCxn id="40" idx="0"/>
          </p:cNvCxnSpPr>
          <p:nvPr/>
        </p:nvCxnSpPr>
        <p:spPr>
          <a:xfrm flipH="1">
            <a:off x="7129798" y="3030846"/>
            <a:ext cx="301595" cy="32253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40" grpId="0" animBg="1"/>
      <p:bldP spid="56" grpId="0" animBg="1"/>
      <p:bldP spid="7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4B2D9-A627-B60E-FC59-72AF87663B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1433B-2F9A-B80B-C9B5-59E96BD8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3" y="-279310"/>
            <a:ext cx="12618720" cy="1188851"/>
          </a:xfrm>
        </p:spPr>
        <p:txBody>
          <a:bodyPr/>
          <a:lstStyle/>
          <a:p>
            <a:r>
              <a:rPr lang="en-US"/>
              <a:t>Helm Dependency - </a:t>
            </a:r>
            <a:r>
              <a:rPr lang="en-US" err="1"/>
              <a:t>Chart.yaml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0AE9D-DC0B-29E2-6BFC-E4E970B5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3" y="1239094"/>
            <a:ext cx="11538857" cy="622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EDF5-BED4-5E45-A5FA-072413A40500}"/>
              </a:ext>
            </a:extLst>
          </p:cNvPr>
          <p:cNvSpPr txBox="1"/>
          <p:nvPr/>
        </p:nvSpPr>
        <p:spPr>
          <a:xfrm>
            <a:off x="1870053" y="76770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5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35247335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2150D4-7516-B2F4-6C49-E1FD4BBC9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EEE46-E58E-A266-6A33-DF5E58C5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Alias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59E73-B6F0-6207-61C2-62A79EE3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7" y="1878360"/>
            <a:ext cx="9880524" cy="53732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2EAFBC-08A9-F44C-5932-831582997631}"/>
              </a:ext>
            </a:extLst>
          </p:cNvPr>
          <p:cNvSpPr/>
          <p:nvPr/>
        </p:nvSpPr>
        <p:spPr>
          <a:xfrm>
            <a:off x="10210800" y="2960915"/>
            <a:ext cx="4219953" cy="2667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Useful when you have to add the </a:t>
            </a:r>
            <a:r>
              <a:rPr lang="en-US" sz="3000">
                <a:solidFill>
                  <a:srgbClr val="FFFF00"/>
                </a:solidFill>
              </a:rPr>
              <a:t>same chart multiple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74168-1158-5230-85E4-8B3AE882E57C}"/>
              </a:ext>
            </a:extLst>
          </p:cNvPr>
          <p:cNvSpPr txBox="1"/>
          <p:nvPr/>
        </p:nvSpPr>
        <p:spPr>
          <a:xfrm>
            <a:off x="238287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</a:t>
            </a:r>
          </a:p>
        </p:txBody>
      </p:sp>
    </p:spTree>
    <p:extLst>
      <p:ext uri="{BB962C8B-B14F-4D97-AF65-F5344CB8AC3E}">
        <p14:creationId xmlns:p14="http://schemas.microsoft.com/office/powerpoint/2010/main" val="18749761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F9B4B-113F-ADB4-1CB1-AABA2A0EB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1D423-2792-A898-DEBD-EA9B373C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12" y="-207865"/>
            <a:ext cx="12618720" cy="1188851"/>
          </a:xfrm>
        </p:spPr>
        <p:txBody>
          <a:bodyPr/>
          <a:lstStyle/>
          <a:p>
            <a:r>
              <a:rPr lang="en-US"/>
              <a:t>Helm Dependency -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93EB-222F-49EA-800C-76B01804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627197"/>
            <a:ext cx="7772400" cy="356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CFC95-F9A2-864F-2F6E-0C73C95B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678282"/>
            <a:ext cx="4793343" cy="291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23967-4EEC-9AB9-3CEA-7C7373B8112E}"/>
              </a:ext>
            </a:extLst>
          </p:cNvPr>
          <p:cNvSpPr txBox="1"/>
          <p:nvPr/>
        </p:nvSpPr>
        <p:spPr>
          <a:xfrm>
            <a:off x="279400" y="4240132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B68B10-27EB-F05A-9592-5B11DE7F5EAB}"/>
              </a:ext>
            </a:extLst>
          </p:cNvPr>
          <p:cNvSpPr/>
          <p:nvPr/>
        </p:nvSpPr>
        <p:spPr>
          <a:xfrm>
            <a:off x="6379029" y="4277734"/>
            <a:ext cx="8057555" cy="32815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Define a YAML path in </a:t>
            </a:r>
            <a:r>
              <a:rPr lang="en-US" sz="4000" err="1">
                <a:solidFill>
                  <a:srgbClr val="FFFF00"/>
                </a:solidFill>
              </a:rPr>
              <a:t>values.yaml</a:t>
            </a:r>
            <a:r>
              <a:rPr lang="en-US" sz="4000"/>
              <a:t>, which will be used for </a:t>
            </a:r>
            <a:r>
              <a:rPr lang="en-US" sz="4000">
                <a:solidFill>
                  <a:srgbClr val="FFFF00"/>
                </a:solidFill>
              </a:rPr>
              <a:t>enabling/disabling </a:t>
            </a:r>
            <a:r>
              <a:rPr lang="en-US" sz="4000"/>
              <a:t>charts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53CF5-F363-BDD0-939F-B6916C86202B}"/>
              </a:ext>
            </a:extLst>
          </p:cNvPr>
          <p:cNvSpPr txBox="1"/>
          <p:nvPr/>
        </p:nvSpPr>
        <p:spPr>
          <a:xfrm>
            <a:off x="119143" y="192678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 + Alias</a:t>
            </a:r>
          </a:p>
        </p:txBody>
      </p:sp>
    </p:spTree>
    <p:extLst>
      <p:ext uri="{BB962C8B-B14F-4D97-AF65-F5344CB8AC3E}">
        <p14:creationId xmlns:p14="http://schemas.microsoft.com/office/powerpoint/2010/main" val="7895636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C1379A-EF03-23C2-6D32-E54EDAB93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491439-7219-6856-00AA-CC4CFBC0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Condition + Alias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1A86A-8847-DBA4-8EC0-D97E0230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1" y="2206583"/>
            <a:ext cx="7772400" cy="494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DF9D8-82B1-6AD1-ABA9-3F464088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2206583"/>
            <a:ext cx="5098446" cy="49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1319B-EDC9-3C4D-EC77-0F8971C205B1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EC08D-161A-B41A-9AE3-5595EF71AC45}"/>
              </a:ext>
            </a:extLst>
          </p:cNvPr>
          <p:cNvSpPr txBox="1"/>
          <p:nvPr/>
        </p:nvSpPr>
        <p:spPr>
          <a:xfrm>
            <a:off x="238287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FD0AE-BC97-FED8-2638-E2FC33F2A3A7}"/>
              </a:ext>
            </a:extLst>
          </p:cNvPr>
          <p:cNvSpPr/>
          <p:nvPr/>
        </p:nvSpPr>
        <p:spPr>
          <a:xfrm>
            <a:off x="2768257" y="131068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Helm Repository on GitHub with GitHub Pages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7E2115-D9E1-C7E7-B2AB-3DA333B64FB5}"/>
              </a:ext>
            </a:extLst>
          </p:cNvPr>
          <p:cNvSpPr/>
          <p:nvPr/>
        </p:nvSpPr>
        <p:spPr>
          <a:xfrm>
            <a:off x="2782505" y="154996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and Verify Charts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69070FC-0751-3221-24CC-0B97BC9B78C6}"/>
              </a:ext>
            </a:extLst>
          </p:cNvPr>
          <p:cNvSpPr/>
          <p:nvPr/>
        </p:nvSpPr>
        <p:spPr>
          <a:xfrm>
            <a:off x="2768257" y="2466372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GitHub Helm Repository with Artifact Hub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F5B1E6-6F32-C8F3-2BB2-64B4BFF70B90}"/>
              </a:ext>
            </a:extLst>
          </p:cNvPr>
          <p:cNvSpPr/>
          <p:nvPr/>
        </p:nvSpPr>
        <p:spPr>
          <a:xfrm>
            <a:off x="2768257" y="3694965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Values</a:t>
            </a:r>
          </a:p>
          <a:p>
            <a:pPr algn="ctr"/>
            <a:r>
              <a:rPr lang="en-US" dirty="0"/>
              <a:t>Validate JSON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52A89-97BF-6A0A-8304-132D9FF4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" y="5047065"/>
            <a:ext cx="6832600" cy="2514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59342-B2E0-0D30-1136-D2AA341FAF60}"/>
              </a:ext>
            </a:extLst>
          </p:cNvPr>
          <p:cNvCxnSpPr/>
          <p:nvPr/>
        </p:nvCxnSpPr>
        <p:spPr>
          <a:xfrm>
            <a:off x="7315200" y="67731"/>
            <a:ext cx="0" cy="752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DF8D500-F5D2-8C22-2E57-A948E954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81" y="957181"/>
            <a:ext cx="4841937" cy="66044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B1104B-E493-0CEF-6E92-A6E98203469E}"/>
              </a:ext>
            </a:extLst>
          </p:cNvPr>
          <p:cNvSpPr/>
          <p:nvPr/>
        </p:nvSpPr>
        <p:spPr>
          <a:xfrm>
            <a:off x="7454815" y="197992"/>
            <a:ext cx="5171068" cy="51706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demo will have its own Helm Chart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D5E6C-E7F3-AF2E-44DE-9FB75CE71134}"/>
              </a:ext>
            </a:extLst>
          </p:cNvPr>
          <p:cNvSpPr/>
          <p:nvPr/>
        </p:nvSpPr>
        <p:spPr>
          <a:xfrm>
            <a:off x="114560" y="1920471"/>
            <a:ext cx="2563696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2110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611483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CA217-70AA-FEB6-2B5F-E40A9F51F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04DD01-D873-B42A-2EE4-C37A0817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39A1C-09DE-F7C3-0F84-AA6AA619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9" y="2156381"/>
            <a:ext cx="7772400" cy="47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72A1E-9E7D-EBD6-1138-110598C9584D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8B3BF-38A6-5AEC-46C8-C421F199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2156381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C4C20D-1B28-5E8A-9F5F-B22F90CAD8A3}"/>
              </a:ext>
            </a:extLst>
          </p:cNvPr>
          <p:cNvSpPr/>
          <p:nvPr/>
        </p:nvSpPr>
        <p:spPr>
          <a:xfrm>
            <a:off x="8817429" y="5148943"/>
            <a:ext cx="5344885" cy="2307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Tags can be used to </a:t>
            </a:r>
            <a:r>
              <a:rPr lang="en-US" sz="3000">
                <a:solidFill>
                  <a:srgbClr val="FFFF00"/>
                </a:solidFill>
              </a:rPr>
              <a:t>group charts </a:t>
            </a:r>
            <a:r>
              <a:rPr lang="en-US" sz="3000"/>
              <a:t>for enabling/disabling together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A9C9D-CD77-CB97-F5B4-00A13D8DDBCB}"/>
              </a:ext>
            </a:extLst>
          </p:cNvPr>
          <p:cNvSpPr txBox="1"/>
          <p:nvPr/>
        </p:nvSpPr>
        <p:spPr>
          <a:xfrm>
            <a:off x="321779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6877E-4802-8762-BBC9-ECF7199AB6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A7A0F-F8B4-AFAD-4BAF-4B88D4E3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3077"/>
            <a:ext cx="12618720" cy="1188851"/>
          </a:xfrm>
        </p:spPr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135A7-0E4B-9DA4-5C96-30A0D3DA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6" y="2709949"/>
            <a:ext cx="5098446" cy="49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858E5-5D04-2D6B-E362-DD0BF59D466B}"/>
              </a:ext>
            </a:extLst>
          </p:cNvPr>
          <p:cNvSpPr txBox="1"/>
          <p:nvPr/>
        </p:nvSpPr>
        <p:spPr>
          <a:xfrm>
            <a:off x="510093" y="216128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9C6F4-7702-B5A1-D0A6-A5F026DB6D8E}"/>
              </a:ext>
            </a:extLst>
          </p:cNvPr>
          <p:cNvSpPr txBox="1"/>
          <p:nvPr/>
        </p:nvSpPr>
        <p:spPr>
          <a:xfrm>
            <a:off x="8341010" y="4338055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11439-324D-1A98-A5E0-5850DF35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10" y="4847196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1AE793-3EF0-7BED-5BBC-936D66375FC4}"/>
              </a:ext>
            </a:extLst>
          </p:cNvPr>
          <p:cNvSpPr/>
          <p:nvPr/>
        </p:nvSpPr>
        <p:spPr>
          <a:xfrm>
            <a:off x="7075300" y="2534824"/>
            <a:ext cx="6761305" cy="146825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tags are used we can see how </a:t>
            </a:r>
            <a:r>
              <a:rPr lang="en-US">
                <a:solidFill>
                  <a:srgbClr val="FFFF00"/>
                </a:solidFill>
              </a:rPr>
              <a:t>simple it is easy to group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enable / disable</a:t>
            </a:r>
            <a:r>
              <a:rPr lang="en-US"/>
              <a:t> them as a group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5A2BF5-C9CE-4207-B142-626260C425CD}"/>
              </a:ext>
            </a:extLst>
          </p:cNvPr>
          <p:cNvSpPr/>
          <p:nvPr/>
        </p:nvSpPr>
        <p:spPr>
          <a:xfrm>
            <a:off x="693683" y="3439383"/>
            <a:ext cx="4498428" cy="2659118"/>
          </a:xfrm>
          <a:prstGeom prst="roundRect">
            <a:avLst>
              <a:gd name="adj" fmla="val 1152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4A4BE9-C6B1-6BC2-9EFF-396BE9C32D92}"/>
              </a:ext>
            </a:extLst>
          </p:cNvPr>
          <p:cNvSpPr/>
          <p:nvPr/>
        </p:nvSpPr>
        <p:spPr>
          <a:xfrm>
            <a:off x="430924" y="985774"/>
            <a:ext cx="14104883" cy="8405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it is 2 to 3 charts it will be easy to manage with </a:t>
            </a:r>
            <a:r>
              <a:rPr lang="en-US">
                <a:solidFill>
                  <a:srgbClr val="FFFF00"/>
                </a:solidFill>
              </a:rPr>
              <a:t>“condition: </a:t>
            </a:r>
            <a:r>
              <a:rPr lang="en-US" err="1">
                <a:solidFill>
                  <a:srgbClr val="FFFF00"/>
                </a:solidFill>
              </a:rPr>
              <a:t>chartname.enabled</a:t>
            </a:r>
            <a:r>
              <a:rPr lang="en-US">
                <a:solidFill>
                  <a:srgbClr val="FFFF00"/>
                </a:solidFill>
              </a:rPr>
              <a:t>” </a:t>
            </a:r>
            <a:r>
              <a:rPr lang="en-US"/>
              <a:t>approach but if we are dealing with </a:t>
            </a:r>
            <a:r>
              <a:rPr lang="en-US">
                <a:solidFill>
                  <a:srgbClr val="FFFF00"/>
                </a:solidFill>
              </a:rPr>
              <a:t>10’s of charts</a:t>
            </a:r>
            <a:r>
              <a:rPr lang="en-US"/>
              <a:t> then its good to use </a:t>
            </a:r>
            <a:r>
              <a:rPr lang="en-US">
                <a:solidFill>
                  <a:srgbClr val="FFFF00"/>
                </a:solidFill>
              </a:rPr>
              <a:t>Tags</a:t>
            </a:r>
            <a:r>
              <a:rPr lang="en-US"/>
              <a:t> </a:t>
            </a:r>
            <a:r>
              <a:rPr lang="en-US" err="1"/>
              <a:t>appraoch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Override Sub chart values from Parent Chart</a:t>
            </a:r>
          </a:p>
        </p:txBody>
      </p:sp>
    </p:spTree>
    <p:extLst>
      <p:ext uri="{BB962C8B-B14F-4D97-AF65-F5344CB8AC3E}">
        <p14:creationId xmlns:p14="http://schemas.microsoft.com/office/powerpoint/2010/main" val="2227744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B333B-1F35-4BDD-911B-12E20477AF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39D0C-23CC-94A1-9B7A-D6D75118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Dependency - Override Sub chart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5B5B2-A254-21D2-3A76-D3BC43E7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722667"/>
            <a:ext cx="7772400" cy="2948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2CD44-669E-5B41-79A3-92774116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278" y="1670050"/>
            <a:ext cx="5346700" cy="488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E1C7F-9A1A-188A-6F6A-48E393B4AD0A}"/>
              </a:ext>
            </a:extLst>
          </p:cNvPr>
          <p:cNvSpPr txBox="1"/>
          <p:nvPr/>
        </p:nvSpPr>
        <p:spPr>
          <a:xfrm>
            <a:off x="8506278" y="1187788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3873A-11EB-8853-1D64-83A972D9E5F3}"/>
              </a:ext>
            </a:extLst>
          </p:cNvPr>
          <p:cNvSpPr/>
          <p:nvPr/>
        </p:nvSpPr>
        <p:spPr>
          <a:xfrm>
            <a:off x="446314" y="5492563"/>
            <a:ext cx="7271657" cy="1477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Both Sub chart </a:t>
            </a:r>
          </a:p>
          <a:p>
            <a:pPr algn="ctr"/>
            <a:r>
              <a:rPr lang="en-US" sz="3000"/>
              <a:t>k8s deployments  will create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3 replicas each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7159-AC5E-FF8F-9098-B6BAAAB93EEE}"/>
              </a:ext>
            </a:extLst>
          </p:cNvPr>
          <p:cNvSpPr txBox="1"/>
          <p:nvPr/>
        </p:nvSpPr>
        <p:spPr>
          <a:xfrm>
            <a:off x="446314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Sub Charts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Use Global Values in Sub Charts</a:t>
            </a:r>
          </a:p>
        </p:txBody>
      </p:sp>
    </p:spTree>
    <p:extLst>
      <p:ext uri="{BB962C8B-B14F-4D97-AF65-F5344CB8AC3E}">
        <p14:creationId xmlns:p14="http://schemas.microsoft.com/office/powerpoint/2010/main" val="32251556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EB3C9-0B52-3207-23EF-FCC8E7575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322B2-FEFC-6CA8-E5EA-1CBF9A41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3083"/>
            <a:ext cx="12618720" cy="1188851"/>
          </a:xfrm>
        </p:spPr>
        <p:txBody>
          <a:bodyPr/>
          <a:lstStyle/>
          <a:p>
            <a:r>
              <a:rPr lang="en-US"/>
              <a:t>Helm Parent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2564-13F6-0067-EAF5-64F6E62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434071"/>
            <a:ext cx="7772400" cy="6162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47E56-A7F1-052B-B3D1-A91C4973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7" y="1434071"/>
            <a:ext cx="63119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2F64E-F365-EF16-0B72-6427C59DF21F}"/>
              </a:ext>
            </a:extLst>
          </p:cNvPr>
          <p:cNvSpPr txBox="1"/>
          <p:nvPr/>
        </p:nvSpPr>
        <p:spPr>
          <a:xfrm>
            <a:off x="8122557" y="101689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C2795A-816C-17EF-B392-52D68EFB3528}"/>
              </a:ext>
            </a:extLst>
          </p:cNvPr>
          <p:cNvSpPr/>
          <p:nvPr/>
        </p:nvSpPr>
        <p:spPr>
          <a:xfrm>
            <a:off x="8556171" y="4637316"/>
            <a:ext cx="5682342" cy="24151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Define Global value in </a:t>
            </a:r>
            <a:r>
              <a:rPr lang="en-US" sz="3000">
                <a:solidFill>
                  <a:srgbClr val="FFFF00"/>
                </a:solidFill>
              </a:rPr>
              <a:t>parent chart </a:t>
            </a:r>
            <a:r>
              <a:rPr lang="en-US" sz="3000" err="1">
                <a:solidFill>
                  <a:srgbClr val="FFFF00"/>
                </a:solidFill>
              </a:rPr>
              <a:t>values.yaml</a:t>
            </a:r>
            <a:endParaRPr lang="en-US" sz="3000">
              <a:solidFill>
                <a:srgbClr val="FFFF00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and use it in Sub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99D5A-EAFA-F773-F0EF-44A021709009}"/>
              </a:ext>
            </a:extLst>
          </p:cNvPr>
          <p:cNvSpPr txBox="1"/>
          <p:nvPr/>
        </p:nvSpPr>
        <p:spPr>
          <a:xfrm>
            <a:off x="238287" y="100318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691A1-ED86-E13E-FA96-5EAC35EF7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C840D8-48AC-4806-380A-2CC12FB1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86B9-30BF-9B07-CADB-18E3DE63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" y="2560499"/>
            <a:ext cx="7135025" cy="308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2DD1D-4655-C272-2C87-17B5AD1A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3" y="2560499"/>
            <a:ext cx="6918961" cy="3052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061EB-1CB4-F12D-CCF9-129A68133AD4}"/>
              </a:ext>
            </a:extLst>
          </p:cNvPr>
          <p:cNvSpPr txBox="1"/>
          <p:nvPr/>
        </p:nvSpPr>
        <p:spPr>
          <a:xfrm>
            <a:off x="180175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mychart2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AB4BA-9776-1D24-1223-6A937C9BF0FB}"/>
              </a:ext>
            </a:extLst>
          </p:cNvPr>
          <p:cNvSpPr txBox="1"/>
          <p:nvPr/>
        </p:nvSpPr>
        <p:spPr>
          <a:xfrm>
            <a:off x="7532913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mychart4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A7662D-7A83-8CFC-A0A0-080332913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0CBFBD-5764-2590-B3DB-232CA014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54861-B64A-890D-6120-C47B577CD603}"/>
              </a:ext>
            </a:extLst>
          </p:cNvPr>
          <p:cNvSpPr txBox="1"/>
          <p:nvPr/>
        </p:nvSpPr>
        <p:spPr>
          <a:xfrm>
            <a:off x="1368972" y="1545170"/>
            <a:ext cx="3846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5383D-C826-8D26-73CE-F9F2DA3E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68" y="2069698"/>
            <a:ext cx="11001703" cy="54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85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Explicit</a:t>
            </a:r>
          </a:p>
        </p:txBody>
      </p:sp>
    </p:spTree>
    <p:extLst>
      <p:ext uri="{BB962C8B-B14F-4D97-AF65-F5344CB8AC3E}">
        <p14:creationId xmlns:p14="http://schemas.microsoft.com/office/powerpoint/2010/main" val="3701958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0</TotalTime>
  <Words>6276</Words>
  <Application>Microsoft Macintosh PowerPoint</Application>
  <PresentationFormat>Custom</PresentationFormat>
  <Paragraphs>1204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3" baseType="lpstr">
      <vt:lpstr>-apple-system</vt:lpstr>
      <vt:lpstr>Aharoni</vt:lpstr>
      <vt:lpstr>Arial</vt:lpstr>
      <vt:lpstr>Calibri</vt:lpstr>
      <vt:lpstr>Calibri Light</vt:lpstr>
      <vt:lpstr>Public Sans</vt:lpstr>
      <vt:lpstr>Söhne</vt:lpstr>
      <vt:lpstr>Space Mono</vt:lpstr>
      <vt:lpstr>Office Theme</vt:lpstr>
      <vt:lpstr>Helm Masterclass</vt:lpstr>
      <vt:lpstr>PowerPoint Presentation</vt:lpstr>
      <vt:lpstr>PowerPoint Presentation</vt:lpstr>
      <vt:lpstr>PowerPoint Presentation</vt:lpstr>
      <vt:lpstr>Helm Masterclass: 50 Practical Demos for Kubernetes DevOps</vt:lpstr>
      <vt:lpstr>PowerPoint Presentation</vt:lpstr>
      <vt:lpstr>PowerPoint Presentation</vt:lpstr>
      <vt:lpstr>PowerPoint Presentation</vt:lpstr>
      <vt:lpstr>PowerPoint Presentation</vt:lpstr>
      <vt:lpstr>GitHub Repositories</vt:lpstr>
      <vt:lpstr>PowerPoint Presentation</vt:lpstr>
      <vt:lpstr>HELM Learning Environment Setup</vt:lpstr>
      <vt:lpstr>PowerPoint Presentation</vt:lpstr>
      <vt:lpstr>Helm Install</vt:lpstr>
      <vt:lpstr>PowerPoint Presentation</vt:lpstr>
      <vt:lpstr>Helm Upgrade with --set Option</vt:lpstr>
      <vt:lpstr>PowerPoint Presentation</vt:lpstr>
      <vt:lpstr>Helm Install &amp; Upgrade with Chart Version</vt:lpstr>
      <vt:lpstr>PowerPoint Presentation</vt:lpstr>
      <vt:lpstr>Helm Uninstall with --keep-history flag</vt:lpstr>
      <vt:lpstr>PowerPoint Presentation</vt:lpstr>
      <vt:lpstr>Helm Install with --generate-name flag</vt:lpstr>
      <vt:lpstr>PowerPoint Presentation</vt:lpstr>
      <vt:lpstr>Helm Install with --atomic flag</vt:lpstr>
      <vt:lpstr>PowerPoint Presentation</vt:lpstr>
      <vt:lpstr>Helm with Kubernetes Namespaces</vt:lpstr>
      <vt:lpstr>PowerPoint Presentation</vt:lpstr>
      <vt:lpstr>Helm - Override Values --set, -f and get</vt:lpstr>
      <vt:lpstr>Helm  --dry-run and --debug</vt:lpstr>
      <vt:lpstr>PowerPoint Presentation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PowerPoint Presentation</vt:lpstr>
      <vt:lpstr>Helm Built-In Object - Root Object (.)</vt:lpstr>
      <vt:lpstr>Helm Chart - Folder Structure</vt:lpstr>
      <vt:lpstr>Helm Built-In Objects - .Release Object</vt:lpstr>
      <vt:lpstr>Helm Built-In Objects - .Chart Object</vt:lpstr>
      <vt:lpstr>Helm Built-In Objects .Values Object</vt:lpstr>
      <vt:lpstr>Helm Built-In Objects - .Capabilities Object</vt:lpstr>
      <vt:lpstr>Helm Built-In Objects - .Template Object</vt:lpstr>
      <vt:lpstr>Helm Built-In Objects - .Files Object</vt:lpstr>
      <vt:lpstr>PowerPoint Presentation</vt:lpstr>
      <vt:lpstr>Helm Development Basics</vt:lpstr>
      <vt:lpstr>PowerPoint Presentation</vt:lpstr>
      <vt:lpstr>Helm Flow Control - If Else, eq Function</vt:lpstr>
      <vt:lpstr>PowerPoint Presentation</vt:lpstr>
      <vt:lpstr>Helm Flow Control - If Else, AND, Boolean</vt:lpstr>
      <vt:lpstr>PowerPoint Presentation</vt:lpstr>
      <vt:lpstr>Helm Flow Control - If Else, or</vt:lpstr>
      <vt:lpstr>PowerPoint Presentation</vt:lpstr>
      <vt:lpstr>Helm Flow Control - If Else, not</vt:lpstr>
      <vt:lpstr>PowerPoint Presentation</vt:lpstr>
      <vt:lpstr>Helm Flow Control - with</vt:lpstr>
      <vt:lpstr>Helm Flow Control - with</vt:lpstr>
      <vt:lpstr>Helm Flow Control - with </vt:lpstr>
      <vt:lpstr>PowerPoint Presentation</vt:lpstr>
      <vt:lpstr>Helm Flow Control - If Else, AND, Boolean, With</vt:lpstr>
      <vt:lpstr>PowerPoint Presentation</vt:lpstr>
      <vt:lpstr>Helm Variables</vt:lpstr>
      <vt:lpstr>PowerPoint Presentation</vt:lpstr>
      <vt:lpstr>Helm Flow Control - Range Action</vt:lpstr>
      <vt:lpstr>Helm Flow Control - Range Action + Helm Variables</vt:lpstr>
      <vt:lpstr>PowerPoint Presentation</vt:lpstr>
      <vt:lpstr>Helm Flow Control - Range Action with Dict</vt:lpstr>
      <vt:lpstr>Helm Flow Control - Range Action with Dict</vt:lpstr>
      <vt:lpstr>PowerPoint Presentation</vt:lpstr>
      <vt:lpstr>HELM Named Templates</vt:lpstr>
      <vt:lpstr>HELM Named Templates</vt:lpstr>
      <vt:lpstr>Helm Chart - Folder Structure</vt:lpstr>
      <vt:lpstr>PowerPoint Presentation</vt:lpstr>
      <vt:lpstr>Helm Named Templates - printf Function</vt:lpstr>
      <vt:lpstr>PowerPoint Presentation</vt:lpstr>
      <vt:lpstr>Helm Named Template - Template in Template</vt:lpstr>
      <vt:lpstr>PowerPoint Presentation</vt:lpstr>
      <vt:lpstr>Helm Create &amp; Package</vt:lpstr>
      <vt:lpstr>PowerPoint Presentation</vt:lpstr>
      <vt:lpstr>Helm Dependency</vt:lpstr>
      <vt:lpstr>Helm Dependency - Chart.yaml</vt:lpstr>
      <vt:lpstr>PowerPoint Presentation</vt:lpstr>
      <vt:lpstr>Helm Dependency - Alias</vt:lpstr>
      <vt:lpstr>PowerPoint Presentation</vt:lpstr>
      <vt:lpstr>Helm Dependency - Condition</vt:lpstr>
      <vt:lpstr>PowerPoint Presentation</vt:lpstr>
      <vt:lpstr>Helm Dependency - Condition + Alias</vt:lpstr>
      <vt:lpstr>PowerPoint Presentation</vt:lpstr>
      <vt:lpstr>Helm Dependency - Tags</vt:lpstr>
      <vt:lpstr>Helm Dependency - Tags</vt:lpstr>
      <vt:lpstr>PowerPoint Presentation</vt:lpstr>
      <vt:lpstr>Helm Dependency - Override Sub chart Values</vt:lpstr>
      <vt:lpstr>PowerPoint Presentation</vt:lpstr>
      <vt:lpstr>Helm Parent Chart</vt:lpstr>
      <vt:lpstr>Helm Sub Chart - Changes</vt:lpstr>
      <vt:lpstr>Helm Sub Chart - Changes</vt:lpstr>
      <vt:lpstr>PowerPoint Presentation</vt:lpstr>
      <vt:lpstr>Helm Dependency - Import Values Explicit</vt:lpstr>
      <vt:lpstr>Helm Dependency - Import Values Explicit</vt:lpstr>
      <vt:lpstr>PowerPoint Presentation</vt:lpstr>
      <vt:lpstr>Helm Dependency - Import Values Implicit</vt:lpstr>
      <vt:lpstr>PowerPoint Presentation</vt:lpstr>
      <vt:lpstr>Helm Starters</vt:lpstr>
      <vt:lpstr>Helm Starters</vt:lpstr>
      <vt:lpstr>Helm Starters</vt:lpstr>
      <vt:lpstr>PowerPoint Presentation</vt:lpstr>
      <vt:lpstr>Helm Plugins</vt:lpstr>
      <vt:lpstr>PowerPoint Presentation</vt:lpstr>
      <vt:lpstr>Helm -  Build Plugin – myplugin1</vt:lpstr>
      <vt:lpstr>Helm -  Build Plugin - myplugin2</vt:lpstr>
      <vt:lpstr>PowerPoint Presentation</vt:lpstr>
      <vt:lpstr>Helm Chart Hooks</vt:lpstr>
      <vt:lpstr>PowerPoint Presentation</vt:lpstr>
      <vt:lpstr>Helm Hooks Deletion Policy</vt:lpstr>
      <vt:lpstr>PowerPoint Presentation</vt:lpstr>
      <vt:lpstr>Helm Hook Weight</vt:lpstr>
      <vt:lpstr>PowerPoint Presentation</vt:lpstr>
      <vt:lpstr>Helm Tests</vt:lpstr>
      <vt:lpstr>PowerPoint Presentation</vt:lpstr>
      <vt:lpstr>Helm Resource Policy</vt:lpstr>
      <vt:lpstr>PowerPoint Presentation</vt:lpstr>
      <vt:lpstr>Helm Sign and Verify Charts</vt:lpstr>
      <vt:lpstr>Helm Sign and Verify Charts</vt:lpstr>
      <vt:lpstr>Sign and Verify Helm Charts</vt:lpstr>
      <vt:lpstr>Sign and Verify Helm Charts</vt:lpstr>
      <vt:lpstr>PowerPoint Presentation</vt:lpstr>
      <vt:lpstr>Host Helm Repository on GitHub</vt:lpstr>
      <vt:lpstr>PowerPoint Presentation</vt:lpstr>
      <vt:lpstr>Helm Artifact Hub</vt:lpstr>
      <vt:lpstr>PowerPoint Presentation</vt:lpstr>
      <vt:lpstr>Helm Values -  Validate with JSON Schema</vt:lpstr>
      <vt:lpstr>Helm Values -  Validate with JSON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2</cp:revision>
  <cp:lastPrinted>2021-07-02T11:42:58Z</cp:lastPrinted>
  <dcterms:created xsi:type="dcterms:W3CDTF">2019-11-12T03:20:49Z</dcterms:created>
  <dcterms:modified xsi:type="dcterms:W3CDTF">2023-08-23T03:45:23Z</dcterms:modified>
</cp:coreProperties>
</file>